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904" r:id="rId1"/>
  </p:sldMasterIdLst>
  <p:notesMasterIdLst>
    <p:notesMasterId r:id="rId18"/>
  </p:notesMasterIdLst>
  <p:handoutMasterIdLst>
    <p:handoutMasterId r:id="rId19"/>
  </p:handoutMasterIdLst>
  <p:sldIdLst>
    <p:sldId id="256" r:id="rId2"/>
    <p:sldId id="295" r:id="rId3"/>
    <p:sldId id="320" r:id="rId4"/>
    <p:sldId id="317" r:id="rId5"/>
    <p:sldId id="318" r:id="rId6"/>
    <p:sldId id="319" r:id="rId7"/>
    <p:sldId id="321" r:id="rId8"/>
    <p:sldId id="322" r:id="rId9"/>
    <p:sldId id="324" r:id="rId10"/>
    <p:sldId id="323" r:id="rId11"/>
    <p:sldId id="325" r:id="rId12"/>
    <p:sldId id="326" r:id="rId13"/>
    <p:sldId id="328" r:id="rId14"/>
    <p:sldId id="307" r:id="rId15"/>
    <p:sldId id="327" r:id="rId16"/>
    <p:sldId id="315" r:id="rId17"/>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Open Sans" panose="020B0604020202020204" charset="0"/>
      <p:regular r:id="rId24"/>
      <p:bold r:id="rId25"/>
      <p:italic r:id="rId26"/>
      <p:boldItalic r:id="rId27"/>
    </p:embeddedFont>
    <p:embeddedFont>
      <p:font typeface="Palatino Linotype" panose="02040502050505030304" pitchFamily="18" charset="0"/>
      <p:regular r:id="rId28"/>
      <p:bold r:id="rId29"/>
      <p:italic r:id="rId30"/>
      <p:boldItalic r:id="rId31"/>
    </p:embeddedFont>
    <p:embeddedFont>
      <p:font typeface="Roboto Condensed" panose="020B0604020202020204" charset="0"/>
      <p:regular r:id="rId32"/>
      <p:bold r:id="rId33"/>
      <p:italic r:id="rId34"/>
      <p:boldItalic r:id="rId35"/>
    </p:embeddedFont>
  </p:embeddedFontLst>
  <p:defaultTextStyle>
    <a:defPPr>
      <a:defRPr lang="de-DE"/>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939B5E8-EF71-43FF-B7B6-C3DB42F2B419}">
          <p14:sldIdLst>
            <p14:sldId id="256"/>
            <p14:sldId id="295"/>
            <p14:sldId id="320"/>
            <p14:sldId id="317"/>
            <p14:sldId id="318"/>
            <p14:sldId id="319"/>
            <p14:sldId id="321"/>
            <p14:sldId id="322"/>
            <p14:sldId id="324"/>
            <p14:sldId id="323"/>
            <p14:sldId id="325"/>
            <p14:sldId id="326"/>
            <p14:sldId id="328"/>
            <p14:sldId id="307"/>
            <p14:sldId id="327"/>
            <p14:sldId id="31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öfel,Anja" initials="K" lastIdx="10" clrIdx="0">
    <p:extLst>
      <p:ext uri="{19B8F6BF-5375-455C-9EA6-DF929625EA0E}">
        <p15:presenceInfo xmlns:p15="http://schemas.microsoft.com/office/powerpoint/2012/main" userId="S-1-5-21-1982228756-150042506-1537001085-1885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07D00"/>
    <a:srgbClr val="E02D8A"/>
    <a:srgbClr val="99BAD3"/>
    <a:srgbClr val="13A983"/>
    <a:srgbClr val="009BA4"/>
    <a:srgbClr val="93C356"/>
    <a:srgbClr val="BCCF02"/>
    <a:srgbClr val="28618C"/>
    <a:srgbClr val="539D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Designformatvorlage 1 - Akz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8D230F3-CF80-4859-8CE7-A43EE81993B5}" styleName="Helle Formatvorlage 1 - Akz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113A9D2-9D6B-4929-AA2D-F23B5EE8CBE7}" styleName="Designformatvorlage 2 - Akz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unkle Formatvorlage 1 - Akz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Helle Formatvorlage 3 - Akz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4" autoAdjust="0"/>
    <p:restoredTop sz="96794" autoAdjust="0"/>
  </p:normalViewPr>
  <p:slideViewPr>
    <p:cSldViewPr snapToGrid="0" snapToObjects="1">
      <p:cViewPr varScale="1">
        <p:scale>
          <a:sx n="122" d="100"/>
          <a:sy n="122" d="100"/>
        </p:scale>
        <p:origin x="96" y="17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AC6211-610F-44E5-BF19-D3CDF6EDD281}" type="datetimeFigureOut">
              <a:rPr lang="de-DE" smtClean="0"/>
              <a:t>23.04.2025</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D61AA8-FB04-42D1-9939-D1A1356F8086}" type="slidenum">
              <a:rPr lang="de-DE" smtClean="0"/>
              <a:t>‹Nr.›</a:t>
            </a:fld>
            <a:endParaRPr lang="de-DE"/>
          </a:p>
        </p:txBody>
      </p:sp>
    </p:spTree>
    <p:extLst>
      <p:ext uri="{BB962C8B-B14F-4D97-AF65-F5344CB8AC3E}">
        <p14:creationId xmlns:p14="http://schemas.microsoft.com/office/powerpoint/2010/main" val="114315604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7435D3-23A6-45D3-8DFA-7317DC1E7A64}" type="datetimeFigureOut">
              <a:rPr lang="de-DE" smtClean="0"/>
              <a:t>23.04.2025</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69AC09-DF60-43F4-96BF-67D4D9A74094}" type="slidenum">
              <a:rPr lang="de-DE" smtClean="0"/>
              <a:t>‹Nr.›</a:t>
            </a:fld>
            <a:endParaRPr lang="de-DE"/>
          </a:p>
        </p:txBody>
      </p:sp>
    </p:spTree>
    <p:extLst>
      <p:ext uri="{BB962C8B-B14F-4D97-AF65-F5344CB8AC3E}">
        <p14:creationId xmlns:p14="http://schemas.microsoft.com/office/powerpoint/2010/main" val="38331825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1</a:t>
            </a:fld>
            <a:endParaRPr lang="de-DE"/>
          </a:p>
        </p:txBody>
      </p:sp>
    </p:spTree>
    <p:extLst>
      <p:ext uri="{BB962C8B-B14F-4D97-AF65-F5344CB8AC3E}">
        <p14:creationId xmlns:p14="http://schemas.microsoft.com/office/powerpoint/2010/main" val="2131049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16</a:t>
            </a:fld>
            <a:endParaRPr lang="de-DE"/>
          </a:p>
        </p:txBody>
      </p:sp>
    </p:spTree>
    <p:extLst>
      <p:ext uri="{BB962C8B-B14F-4D97-AF65-F5344CB8AC3E}">
        <p14:creationId xmlns:p14="http://schemas.microsoft.com/office/powerpoint/2010/main" val="4258680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rgbClr val="000000"/>
                </a:solidFill>
                <a:effectLst/>
                <a:latin typeface="TimesNewRomanPSMT"/>
              </a:rPr>
              <a:t>In previous research, musicality has been shown to benefit vocal emotion perception. This is likely due to an increased auditory sensitivity to acoustic cues, such as fundamental frequency (F0) and timbre, among musicians. However, it is unclear how musicians with different forms of engagement or different levels of expertise differ from each other in their use of these acoustic cues to infer emotional meaning from speech prosody.</a:t>
            </a:r>
            <a:r>
              <a:rPr lang="en-US" sz="2800" dirty="0"/>
              <a:t> </a:t>
            </a:r>
            <a:br>
              <a:rPr lang="en-US" sz="2800" dirty="0"/>
            </a:b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2</a:t>
            </a:fld>
            <a:endParaRPr lang="de-DE"/>
          </a:p>
        </p:txBody>
      </p:sp>
    </p:spTree>
    <p:extLst>
      <p:ext uri="{BB962C8B-B14F-4D97-AF65-F5344CB8AC3E}">
        <p14:creationId xmlns:p14="http://schemas.microsoft.com/office/powerpoint/2010/main" val="3622689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6</a:t>
            </a:fld>
            <a:endParaRPr lang="de-DE"/>
          </a:p>
        </p:txBody>
      </p:sp>
    </p:spTree>
    <p:extLst>
      <p:ext uri="{BB962C8B-B14F-4D97-AF65-F5344CB8AC3E}">
        <p14:creationId xmlns:p14="http://schemas.microsoft.com/office/powerpoint/2010/main" val="643841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8</a:t>
            </a:fld>
            <a:endParaRPr lang="de-DE"/>
          </a:p>
        </p:txBody>
      </p:sp>
    </p:spTree>
    <p:extLst>
      <p:ext uri="{BB962C8B-B14F-4D97-AF65-F5344CB8AC3E}">
        <p14:creationId xmlns:p14="http://schemas.microsoft.com/office/powerpoint/2010/main" val="4119443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Singers and instrumentalists did not significantly differ in their vocal emotion perception performance in any condition.</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9</a:t>
            </a:fld>
            <a:endParaRPr lang="de-DE"/>
          </a:p>
        </p:txBody>
      </p:sp>
    </p:spTree>
    <p:extLst>
      <p:ext uri="{BB962C8B-B14F-4D97-AF65-F5344CB8AC3E}">
        <p14:creationId xmlns:p14="http://schemas.microsoft.com/office/powerpoint/2010/main" val="3874128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amateurs </a:t>
            </a:r>
          </a:p>
          <a:p>
            <a:pPr marL="742950" lvl="1" indent="-285750">
              <a:buFont typeface="Arial" panose="020B0604020202020204" pitchFamily="34" charset="0"/>
              <a:buChar char="•"/>
            </a:pPr>
            <a:r>
              <a:rPr lang="en-US" sz="1800" b="0" i="0" dirty="0">
                <a:solidFill>
                  <a:srgbClr val="000000"/>
                </a:solidFill>
                <a:effectLst/>
                <a:latin typeface="TimesNewRomanPSMT"/>
              </a:rPr>
              <a:t>performed equally to professionals in full as well as F0- and timbre-modulated conditions</a:t>
            </a:r>
          </a:p>
          <a:p>
            <a:pPr marL="742950" lvl="1" indent="-285750">
              <a:buFont typeface="Arial" panose="020B0604020202020204" pitchFamily="34" charset="0"/>
              <a:buChar char="•"/>
            </a:pPr>
            <a:r>
              <a:rPr lang="en-US" sz="1800" b="0" i="0" dirty="0">
                <a:solidFill>
                  <a:srgbClr val="000000"/>
                </a:solidFill>
                <a:effectLst/>
                <a:latin typeface="TimesNewRomanPSMT"/>
              </a:rPr>
              <a:t>performed better than non-musicians in a condition with full emotion modulation, but not in an F0-modulated condition</a:t>
            </a:r>
          </a:p>
          <a:p>
            <a:pPr marL="285750" indent="-285750">
              <a:buFont typeface="Arial" panose="020B0604020202020204" pitchFamily="34" charset="0"/>
              <a:buChar char="•"/>
            </a:pPr>
            <a:r>
              <a:rPr lang="en-US" sz="1800" b="0" i="0" dirty="0">
                <a:solidFill>
                  <a:srgbClr val="000000"/>
                </a:solidFill>
                <a:effectLst/>
                <a:latin typeface="TimesNewRomanPSMT"/>
              </a:rPr>
              <a:t>In both these conditions, professionals outperformed non-musicians</a:t>
            </a:r>
          </a:p>
          <a:p>
            <a:pPr marL="285750" indent="-285750">
              <a:buFont typeface="Arial" panose="020B0604020202020204" pitchFamily="34" charset="0"/>
              <a:buChar char="•"/>
            </a:pPr>
            <a:r>
              <a:rPr lang="en-US" sz="1800" b="0" i="0" dirty="0">
                <a:solidFill>
                  <a:srgbClr val="000000"/>
                </a:solidFill>
                <a:effectLst/>
                <a:latin typeface="TimesNewRomanPSMT"/>
              </a:rPr>
              <a:t>There were no differences between the groups in a timbre-modulated condition.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10</a:t>
            </a:fld>
            <a:endParaRPr lang="de-DE"/>
          </a:p>
        </p:txBody>
      </p:sp>
    </p:spTree>
    <p:extLst>
      <p:ext uri="{BB962C8B-B14F-4D97-AF65-F5344CB8AC3E}">
        <p14:creationId xmlns:p14="http://schemas.microsoft.com/office/powerpoint/2010/main" val="4048069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Additionally, exploratory analyses revealed a link between dynamic pitch perception in music and speech that remained when controlling for music training</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12</a:t>
            </a:fld>
            <a:endParaRPr lang="de-DE"/>
          </a:p>
        </p:txBody>
      </p:sp>
    </p:spTree>
    <p:extLst>
      <p:ext uri="{BB962C8B-B14F-4D97-AF65-F5344CB8AC3E}">
        <p14:creationId xmlns:p14="http://schemas.microsoft.com/office/powerpoint/2010/main" val="2595683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These findings indicate that musicality benefits vocal emotion perception irrespective of different forms of musical engagement (singing vs. playing an instrument) or musical expertise (amateur vs. professional level). </a:t>
            </a:r>
          </a:p>
          <a:p>
            <a:r>
              <a:rPr lang="en-US" sz="1800" b="0" i="0" dirty="0">
                <a:solidFill>
                  <a:srgbClr val="000000"/>
                </a:solidFill>
                <a:effectLst/>
                <a:latin typeface="TimesNewRomanPSMT"/>
              </a:rPr>
              <a:t>Musicality and enhanced vocal emotion perception appear to be linked by a naturally predisposed auditory sensitivity that particularly concerns pitch contours.</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13</a:t>
            </a:fld>
            <a:endParaRPr lang="de-DE"/>
          </a:p>
        </p:txBody>
      </p:sp>
    </p:spTree>
    <p:extLst>
      <p:ext uri="{BB962C8B-B14F-4D97-AF65-F5344CB8AC3E}">
        <p14:creationId xmlns:p14="http://schemas.microsoft.com/office/powerpoint/2010/main" val="1915206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14</a:t>
            </a:fld>
            <a:endParaRPr lang="de-DE"/>
          </a:p>
        </p:txBody>
      </p:sp>
    </p:spTree>
    <p:extLst>
      <p:ext uri="{BB962C8B-B14F-4D97-AF65-F5344CB8AC3E}">
        <p14:creationId xmlns:p14="http://schemas.microsoft.com/office/powerpoint/2010/main" val="39975023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sp>
        <p:nvSpPr>
          <p:cNvPr id="10" name="Rechteck 9">
            <a:extLst>
              <a:ext uri="{FF2B5EF4-FFF2-40B4-BE49-F238E27FC236}">
                <a16:creationId xmlns:a16="http://schemas.microsoft.com/office/drawing/2014/main" id="{F870739B-D9D4-472D-A6E9-01BCA77A01ED}"/>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p:nvSpPr>
        <p:spPr>
          <a:xfrm>
            <a:off x="468312" y="3625856"/>
            <a:ext cx="5905983"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feld 18">
            <a:extLst>
              <a:ext uri="{FF2B5EF4-FFF2-40B4-BE49-F238E27FC236}">
                <a16:creationId xmlns:a16="http://schemas.microsoft.com/office/drawing/2014/main" id="{62277696-068B-4568-A2C6-9B1E9C476403}"/>
              </a:ext>
            </a:extLst>
          </p:cNvPr>
          <p:cNvSpPr txBox="1"/>
          <p:nvPr/>
        </p:nvSpPr>
        <p:spPr>
          <a:xfrm>
            <a:off x="568879" y="3876029"/>
            <a:ext cx="5527120" cy="1218282"/>
          </a:xfrm>
          <a:prstGeom prst="rect">
            <a:avLst/>
          </a:prstGeom>
          <a:noFill/>
        </p:spPr>
        <p:txBody>
          <a:bodyPr wrap="square" lIns="0" tIns="0" rIns="0" bIns="0" rtlCol="0">
            <a:noAutofit/>
          </a:bodyPr>
          <a:lstStyle/>
          <a:p>
            <a:r>
              <a:rPr lang="de-DE" sz="2400" dirty="0">
                <a:solidFill>
                  <a:srgbClr val="002F5D"/>
                </a:solidFill>
                <a:latin typeface="Palatino Linotype" panose="02040502050505030304" pitchFamily="18" charset="0"/>
              </a:rPr>
              <a:t>Titel der Präsentation –</a:t>
            </a:r>
          </a:p>
          <a:p>
            <a:r>
              <a:rPr lang="de-DE" sz="2400" dirty="0" err="1">
                <a:solidFill>
                  <a:srgbClr val="002F5D"/>
                </a:solidFill>
                <a:latin typeface="Palatino Linotype" panose="02040502050505030304" pitchFamily="18" charset="0"/>
              </a:rPr>
              <a:t>Zweizeiligkeit</a:t>
            </a:r>
            <a:r>
              <a:rPr lang="de-DE" sz="2400" dirty="0">
                <a:solidFill>
                  <a:srgbClr val="002F5D"/>
                </a:solidFill>
                <a:latin typeface="Palatino Linotype" panose="02040502050505030304" pitchFamily="18" charset="0"/>
              </a:rPr>
              <a:t> möglich</a:t>
            </a:r>
          </a:p>
          <a:p>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Name des Referenten </a:t>
            </a:r>
            <a:b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br>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Funktion</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cxnSp>
        <p:nvCxnSpPr>
          <p:cNvPr id="20" name="Gerade Verbindung 8">
            <a:extLst>
              <a:ext uri="{FF2B5EF4-FFF2-40B4-BE49-F238E27FC236}">
                <a16:creationId xmlns:a16="http://schemas.microsoft.com/office/drawing/2014/main" id="{314AF0E2-8901-4D2D-A977-07A6B48C50D5}"/>
              </a:ext>
            </a:extLst>
          </p:cNvPr>
          <p:cNvCxnSpPr/>
          <p:nvPr/>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pic>
        <p:nvPicPr>
          <p:cNvPr id="9" name="Grafik 8">
            <a:extLst>
              <a:ext uri="{FF2B5EF4-FFF2-40B4-BE49-F238E27FC236}">
                <a16:creationId xmlns:a16="http://schemas.microsoft.com/office/drawing/2014/main" id="{BA223463-A64B-44C8-9639-B24E4CE09CF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3" name="Picture 2">
            <a:extLst>
              <a:ext uri="{FF2B5EF4-FFF2-40B4-BE49-F238E27FC236}">
                <a16:creationId xmlns:a16="http://schemas.microsoft.com/office/drawing/2014/main" id="{873EDBAC-1D77-46F8-8616-9043D4BE416A}"/>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tretch>
            <a:fillRect/>
          </a:stretch>
        </p:blipFill>
        <p:spPr bwMode="auto">
          <a:xfrm>
            <a:off x="392873"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4" name="Rechteck 13">
            <a:extLst>
              <a:ext uri="{FF2B5EF4-FFF2-40B4-BE49-F238E27FC236}">
                <a16:creationId xmlns:a16="http://schemas.microsoft.com/office/drawing/2014/main" id="{A5A1FBCA-47F2-4937-9503-FF2D393F6AEA}"/>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6" name="Grafik 15">
            <a:extLst>
              <a:ext uri="{FF2B5EF4-FFF2-40B4-BE49-F238E27FC236}">
                <a16:creationId xmlns:a16="http://schemas.microsoft.com/office/drawing/2014/main" id="{8F50A7C9-D8A0-4C81-B820-397FA0300D15}"/>
              </a:ext>
            </a:extLst>
          </p:cNvPr>
          <p:cNvPicPr preferRelativeResize="0">
            <a:picLocks/>
          </p:cNvPicPr>
          <p:nvPr userDrawn="1"/>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7" name="Rechteck 16">
            <a:extLst>
              <a:ext uri="{FF2B5EF4-FFF2-40B4-BE49-F238E27FC236}">
                <a16:creationId xmlns:a16="http://schemas.microsoft.com/office/drawing/2014/main" id="{D62AA76A-5B14-434C-B72B-C230C27990B9}"/>
              </a:ext>
            </a:extLst>
          </p:cNvPr>
          <p:cNvSpPr/>
          <p:nvPr userDrawn="1"/>
        </p:nvSpPr>
        <p:spPr>
          <a:xfrm>
            <a:off x="468312" y="3625855"/>
            <a:ext cx="9303485" cy="2019542"/>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2" name="Gerade Verbindung 8">
            <a:extLst>
              <a:ext uri="{FF2B5EF4-FFF2-40B4-BE49-F238E27FC236}">
                <a16:creationId xmlns:a16="http://schemas.microsoft.com/office/drawing/2014/main" id="{31572ECF-241E-42C9-8ABE-B3435BA60EA6}"/>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6" name="Titelplatzhalter 1">
            <a:extLst>
              <a:ext uri="{FF2B5EF4-FFF2-40B4-BE49-F238E27FC236}">
                <a16:creationId xmlns:a16="http://schemas.microsoft.com/office/drawing/2014/main" id="{37DF52B6-65A6-4184-A70A-012ABC7B006A}"/>
              </a:ext>
            </a:extLst>
          </p:cNvPr>
          <p:cNvSpPr>
            <a:spLocks noGrp="1"/>
          </p:cNvSpPr>
          <p:nvPr>
            <p:ph type="title" hasCustomPrompt="1"/>
          </p:nvPr>
        </p:nvSpPr>
        <p:spPr>
          <a:xfrm>
            <a:off x="568880" y="3966053"/>
            <a:ext cx="5805416" cy="857738"/>
          </a:xfrm>
          <a:prstGeom prst="rect">
            <a:avLst/>
          </a:prstGeom>
          <a:ln>
            <a:noFill/>
          </a:ln>
        </p:spPr>
        <p:txBody>
          <a:bodyPr vert="horz" lIns="0" tIns="0" rIns="0" bIns="0" rtlCol="0" anchor="t" anchorCtr="0">
            <a:noAutofit/>
          </a:bodyPr>
          <a:lstStyle>
            <a:lvl1pPr>
              <a:defRPr sz="2800" b="0"/>
            </a:lvl1pPr>
          </a:lstStyle>
          <a:p>
            <a:r>
              <a:rPr lang="de-DE" dirty="0"/>
              <a:t>Titel</a:t>
            </a:r>
            <a:br>
              <a:rPr lang="de-DE" dirty="0"/>
            </a:br>
            <a:r>
              <a:rPr lang="de-DE" dirty="0"/>
              <a:t>in zwei Zeilen</a:t>
            </a:r>
          </a:p>
        </p:txBody>
      </p:sp>
    </p:spTree>
    <p:extLst>
      <p:ext uri="{BB962C8B-B14F-4D97-AF65-F5344CB8AC3E}">
        <p14:creationId xmlns:p14="http://schemas.microsoft.com/office/powerpoint/2010/main" val="2714398871"/>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
        <p:nvSpPr>
          <p:cNvPr id="7" name="Bildplatzhalter 6"/>
          <p:cNvSpPr>
            <a:spLocks noGrp="1"/>
          </p:cNvSpPr>
          <p:nvPr>
            <p:ph type="pic" sz="quarter" idx="10"/>
          </p:nvPr>
        </p:nvSpPr>
        <p:spPr>
          <a:xfrm>
            <a:off x="0" y="1030288"/>
            <a:ext cx="12192000" cy="5099050"/>
          </a:xfrm>
        </p:spPr>
        <p:txBody>
          <a:bodyPr/>
          <a:lstStyle/>
          <a:p>
            <a:r>
              <a:rPr lang="de-DE"/>
              <a:t>Bild durch Klicken auf Symbol hinzufügen</a:t>
            </a:r>
          </a:p>
        </p:txBody>
      </p:sp>
    </p:spTree>
    <p:extLst>
      <p:ext uri="{BB962C8B-B14F-4D97-AF65-F5344CB8AC3E}">
        <p14:creationId xmlns:p14="http://schemas.microsoft.com/office/powerpoint/2010/main" val="422548559"/>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eer">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6"/>
            <a:ext cx="12192000" cy="6129331"/>
          </a:xfrm>
        </p:spPr>
        <p:txBody>
          <a:bodyPr/>
          <a:lstStyle/>
          <a:p>
            <a:r>
              <a:rPr lang="de-DE"/>
              <a:t>Bild durch Klicken auf Symbol hinzufügen</a:t>
            </a:r>
          </a:p>
        </p:txBody>
      </p:sp>
    </p:spTree>
    <p:extLst>
      <p:ext uri="{BB962C8B-B14F-4D97-AF65-F5344CB8AC3E}">
        <p14:creationId xmlns:p14="http://schemas.microsoft.com/office/powerpoint/2010/main" val="3724149289"/>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a:t>Titelmasterformat durch Klicken bearbeiten</a:t>
            </a:r>
            <a:endParaRPr lang="de-DE" dirty="0"/>
          </a:p>
        </p:txBody>
      </p:sp>
    </p:spTree>
    <p:extLst>
      <p:ext uri="{BB962C8B-B14F-4D97-AF65-F5344CB8AC3E}">
        <p14:creationId xmlns:p14="http://schemas.microsoft.com/office/powerpoint/2010/main" val="1247067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5" name="Picture 2">
            <a:extLst>
              <a:ext uri="{FF2B5EF4-FFF2-40B4-BE49-F238E27FC236}">
                <a16:creationId xmlns:a16="http://schemas.microsoft.com/office/drawing/2014/main" id="{8BD52929-022A-4041-A1C8-F477F4FC1695}"/>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84777"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0" name="Rechteck 9">
            <a:extLst>
              <a:ext uri="{FF2B5EF4-FFF2-40B4-BE49-F238E27FC236}">
                <a16:creationId xmlns:a16="http://schemas.microsoft.com/office/drawing/2014/main" id="{F870739B-D9D4-472D-A6E9-01BCA77A01ED}"/>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userDrawn="1"/>
        </p:nvPicPr>
        <p:blipFill>
          <a:blip r:embed="rId4"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userDrawn="1"/>
        </p:nvSpPr>
        <p:spPr>
          <a:xfrm>
            <a:off x="468312" y="3625856"/>
            <a:ext cx="6833636"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0" name="Gerade Verbindung 8">
            <a:extLst>
              <a:ext uri="{FF2B5EF4-FFF2-40B4-BE49-F238E27FC236}">
                <a16:creationId xmlns:a16="http://schemas.microsoft.com/office/drawing/2014/main" id="{314AF0E2-8901-4D2D-A977-07A6B48C50D5}"/>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9" name="Titel 1">
            <a:extLst>
              <a:ext uri="{FF2B5EF4-FFF2-40B4-BE49-F238E27FC236}">
                <a16:creationId xmlns:a16="http://schemas.microsoft.com/office/drawing/2014/main" id="{1509A85D-D0A2-4D0A-9708-695C687B2A95}"/>
              </a:ext>
            </a:extLst>
          </p:cNvPr>
          <p:cNvSpPr>
            <a:spLocks noGrp="1"/>
          </p:cNvSpPr>
          <p:nvPr>
            <p:ph type="title" hasCustomPrompt="1"/>
          </p:nvPr>
        </p:nvSpPr>
        <p:spPr>
          <a:xfrm>
            <a:off x="568880" y="3868091"/>
            <a:ext cx="6627050" cy="1198491"/>
          </a:xfrm>
          <a:prstGeom prst="rect">
            <a:avLst/>
          </a:prstGeom>
        </p:spPr>
        <p:txBody>
          <a:bodyPr/>
          <a:lstStyle>
            <a:lvl1pPr>
              <a:defRPr sz="2800" b="0">
                <a:solidFill>
                  <a:schemeClr val="tx1"/>
                </a:solidFill>
              </a:defRPr>
            </a:lvl1pPr>
          </a:lstStyle>
          <a:p>
            <a:r>
              <a:rPr lang="de-DE" dirty="0"/>
              <a:t>Titelmasterformat </a:t>
            </a:r>
            <a:br>
              <a:rPr lang="de-DE" dirty="0"/>
            </a:br>
            <a:r>
              <a:rPr lang="de-DE" dirty="0"/>
              <a:t>Zweite Zeile</a:t>
            </a:r>
          </a:p>
        </p:txBody>
      </p:sp>
    </p:spTree>
    <p:extLst>
      <p:ext uri="{BB962C8B-B14F-4D97-AF65-F5344CB8AC3E}">
        <p14:creationId xmlns:p14="http://schemas.microsoft.com/office/powerpoint/2010/main" val="133091202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el und Inhalt">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lvl1pPr>
              <a:defRPr/>
            </a:lvl1pPr>
          </a:lstStyle>
          <a:p>
            <a:r>
              <a:rPr lang="de-DE"/>
              <a:t>Mastertitelformat bearbeiten</a:t>
            </a:r>
            <a:endParaRPr lang="de-DE" dirty="0"/>
          </a:p>
        </p:txBody>
      </p:sp>
      <p:sp>
        <p:nvSpPr>
          <p:cNvPr id="6" name="Inhaltsplatzhalter 5"/>
          <p:cNvSpPr>
            <a:spLocks noGrp="1"/>
          </p:cNvSpPr>
          <p:nvPr>
            <p:ph sz="quarter" idx="10"/>
          </p:nvPr>
        </p:nvSpPr>
        <p:spPr>
          <a:xfrm>
            <a:off x="874711" y="1484313"/>
            <a:ext cx="10580688" cy="4344987"/>
          </a:xfrm>
        </p:spPr>
        <p:txBody>
          <a:bodyPr/>
          <a:lstStyle>
            <a:lvl1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1pPr>
            <a:lvl2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2pPr>
            <a:lvl3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3pPr>
            <a:lvl4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4pPr>
            <a:lvl5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a:ln>
                  <a:noFill/>
                </a:ln>
                <a:solidFill>
                  <a:srgbClr val="00305E"/>
                </a:solidFill>
                <a:effectLst/>
                <a:uLnTx/>
                <a:uFillTx/>
                <a:latin typeface="Roboto Condensed" panose="02000000000000000000" pitchFamily="2" charset="0"/>
                <a:ea typeface="Roboto Condensed" panose="02000000000000000000" pitchFamily="2" charset="0"/>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63593685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dirty="0"/>
              <a:t>Mastertitelformat bearbeiten</a:t>
            </a:r>
          </a:p>
        </p:txBody>
      </p:sp>
    </p:spTree>
    <p:extLst>
      <p:ext uri="{BB962C8B-B14F-4D97-AF65-F5344CB8AC3E}">
        <p14:creationId xmlns:p14="http://schemas.microsoft.com/office/powerpoint/2010/main" val="105876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5365749" y="1484313"/>
            <a:ext cx="6089649" cy="434498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Bildplatzhalter 7"/>
          <p:cNvSpPr>
            <a:spLocks noGrp="1"/>
          </p:cNvSpPr>
          <p:nvPr>
            <p:ph type="pic" sz="quarter" idx="13"/>
          </p:nvPr>
        </p:nvSpPr>
        <p:spPr>
          <a:xfrm>
            <a:off x="874711" y="1484313"/>
            <a:ext cx="4300539" cy="1332000"/>
          </a:xfrm>
        </p:spPr>
        <p:txBody>
          <a:bodyPr/>
          <a:lstStyle/>
          <a:p>
            <a:r>
              <a:rPr lang="de-DE"/>
              <a:t>Bild durch Klicken auf Symbol hinzufügen</a:t>
            </a:r>
            <a:endParaRPr lang="de-DE" dirty="0"/>
          </a:p>
        </p:txBody>
      </p:sp>
      <p:sp>
        <p:nvSpPr>
          <p:cNvPr id="10" name="Bildplatzhalter 7"/>
          <p:cNvSpPr>
            <a:spLocks noGrp="1"/>
          </p:cNvSpPr>
          <p:nvPr>
            <p:ph type="pic" sz="quarter" idx="14"/>
          </p:nvPr>
        </p:nvSpPr>
        <p:spPr>
          <a:xfrm>
            <a:off x="874712" y="2943181"/>
            <a:ext cx="4300537" cy="1332000"/>
          </a:xfrm>
        </p:spPr>
        <p:txBody>
          <a:bodyPr/>
          <a:lstStyle/>
          <a:p>
            <a:r>
              <a:rPr lang="de-DE"/>
              <a:t>Bild durch Klicken auf Symbol hinzufügen</a:t>
            </a:r>
            <a:endParaRPr lang="de-DE" dirty="0"/>
          </a:p>
        </p:txBody>
      </p:sp>
      <p:sp>
        <p:nvSpPr>
          <p:cNvPr id="11" name="Bildplatzhalter 7"/>
          <p:cNvSpPr>
            <a:spLocks noGrp="1"/>
          </p:cNvSpPr>
          <p:nvPr>
            <p:ph type="pic" sz="quarter" idx="15"/>
          </p:nvPr>
        </p:nvSpPr>
        <p:spPr>
          <a:xfrm>
            <a:off x="874710" y="4402050"/>
            <a:ext cx="4300537" cy="1427249"/>
          </a:xfrm>
        </p:spPr>
        <p:txBody>
          <a:bodyPr/>
          <a:lstStyle/>
          <a:p>
            <a:r>
              <a:rPr lang="de-DE"/>
              <a:t>Bild durch Klicken auf Symbol hinzufügen</a:t>
            </a:r>
            <a:endParaRPr lang="de-DE" dirty="0"/>
          </a:p>
        </p:txBody>
      </p:sp>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186853789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9" name="Bildplatzhalter 7"/>
          <p:cNvSpPr>
            <a:spLocks noGrp="1"/>
          </p:cNvSpPr>
          <p:nvPr>
            <p:ph type="pic" sz="quarter" idx="13"/>
          </p:nvPr>
        </p:nvSpPr>
        <p:spPr>
          <a:xfrm>
            <a:off x="6267449" y="1484314"/>
            <a:ext cx="5187950" cy="4344985"/>
          </a:xfrm>
        </p:spPr>
        <p:txBody>
          <a:bodyPr/>
          <a:lstStyle/>
          <a:p>
            <a:r>
              <a:rPr lang="de-DE"/>
              <a:t>Bild durch Klicken auf Symbol hinzufügen</a:t>
            </a:r>
            <a:endParaRPr lang="de-DE" dirty="0"/>
          </a:p>
        </p:txBody>
      </p:sp>
      <p:sp>
        <p:nvSpPr>
          <p:cNvPr id="7" name="Textplatzhalter 6"/>
          <p:cNvSpPr>
            <a:spLocks noGrp="1"/>
          </p:cNvSpPr>
          <p:nvPr>
            <p:ph type="body" sz="quarter" idx="14"/>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810297230"/>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Zwei Inhalte">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8" name="Textplatzhalter 7"/>
          <p:cNvSpPr>
            <a:spLocks noGrp="1"/>
          </p:cNvSpPr>
          <p:nvPr>
            <p:ph type="body" sz="quarter" idx="11"/>
          </p:nvPr>
        </p:nvSpPr>
        <p:spPr>
          <a:xfrm>
            <a:off x="6267449" y="1484315"/>
            <a:ext cx="51879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38156278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213"/>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2" y="1484314"/>
            <a:ext cx="3399576"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Textplatzhalter 7"/>
          <p:cNvSpPr>
            <a:spLocks noGrp="1"/>
          </p:cNvSpPr>
          <p:nvPr>
            <p:ph type="body" sz="quarter" idx="11"/>
          </p:nvPr>
        </p:nvSpPr>
        <p:spPr>
          <a:xfrm>
            <a:off x="8070849" y="1484315"/>
            <a:ext cx="33845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extplatzhalter 5"/>
          <p:cNvSpPr>
            <a:spLocks noGrp="1"/>
          </p:cNvSpPr>
          <p:nvPr>
            <p:ph type="body" sz="quarter" idx="12"/>
          </p:nvPr>
        </p:nvSpPr>
        <p:spPr>
          <a:xfrm>
            <a:off x="4457700" y="1484315"/>
            <a:ext cx="341630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784899809"/>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3977151457"/>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874712" y="1481138"/>
            <a:ext cx="10580687" cy="4360861"/>
          </a:xfrm>
          <a:prstGeom prst="rect">
            <a:avLst/>
          </a:prstGeom>
          <a:ln>
            <a:noFill/>
          </a:ln>
        </p:spPr>
        <p:txBody>
          <a:bodyPr vert="horz" lIns="0" tIns="0" rIns="0" bIns="0" rtlCol="0">
            <a:noAutofit/>
          </a:body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Erste Textebene (16pt)</a:t>
            </a:r>
          </a:p>
          <a:p>
            <a:pPr marL="396000" marR="0" lvl="1" indent="-324000" algn="l" defTabSz="914400" rtl="0" eaLnBrk="1" fontAlgn="auto" latinLnBrk="0" hangingPunct="1">
              <a:lnSpc>
                <a:spcPct val="100000"/>
              </a:lnSpc>
              <a:spcBef>
                <a:spcPts val="300"/>
              </a:spcBef>
              <a:spcAft>
                <a:spcPts val="0"/>
              </a:spcAft>
              <a:buClrTx/>
              <a:buSzTx/>
              <a:buFont typeface="Open Sans" panose="020B0606030504020204" pitchFamily="34" charset="0"/>
              <a:buChar char="—"/>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Zweite Textebene für Aufzählungen</a:t>
            </a:r>
          </a:p>
          <a:p>
            <a:pPr marL="468000" marR="0" lvl="2"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Dritte Textebene bei viel Text (14pt)</a:t>
            </a:r>
          </a:p>
          <a:p>
            <a:pPr marL="576000" marR="0" lvl="3"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Vierte Textebene für Aufzählungen bei viel Text</a:t>
            </a:r>
          </a:p>
          <a:p>
            <a:pPr marL="648000" marR="0" lvl="4"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Fünfte Ebene</a:t>
            </a:r>
          </a:p>
          <a:p>
            <a:pPr lvl="6"/>
            <a:r>
              <a:rPr lang="de-DE" dirty="0"/>
              <a:t>n nächsten Präsentationsabschnitt</a:t>
            </a:r>
          </a:p>
        </p:txBody>
      </p:sp>
      <p:cxnSp>
        <p:nvCxnSpPr>
          <p:cNvPr id="8" name="Gerade Verbindung 14"/>
          <p:cNvCxnSpPr/>
          <p:nvPr/>
        </p:nvCxnSpPr>
        <p:spPr>
          <a:xfrm>
            <a:off x="0" y="6123216"/>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10750549" y="6331116"/>
            <a:ext cx="704850" cy="369332"/>
          </a:xfrm>
          <a:prstGeom prst="rect">
            <a:avLst/>
          </a:prstGeom>
          <a:noFill/>
        </p:spPr>
        <p:txBody>
          <a:bodyPr wrap="square" lIns="0" tIns="0" rIns="0" bIns="0" rtlCol="0" anchor="b">
            <a:spAutoFit/>
          </a:bodyPr>
          <a:lstStyle/>
          <a:p>
            <a:pPr marL="0" marR="0" lvl="0" indent="0" algn="r" defTabSz="914269" rtl="0" eaLnBrk="1" fontAlgn="auto" latinLnBrk="0" hangingPunct="1">
              <a:lnSpc>
                <a:spcPct val="100000"/>
              </a:lnSpc>
              <a:spcBef>
                <a:spcPts val="0"/>
              </a:spcBef>
              <a:spcAft>
                <a:spcPts val="0"/>
              </a:spcAft>
              <a:buClrTx/>
              <a:buSzTx/>
              <a:buFontTx/>
              <a:buNone/>
              <a:tabLst/>
              <a:defRPr/>
            </a:pPr>
            <a:br>
              <a:rPr lang="de-DE" sz="80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rPr>
            </a:br>
            <a:fld id="{38F97D41-8991-4148-BA02-56FEE4AAF2CC}" type="slidenum">
              <a:rPr lang="de-DE" sz="800" baseline="0" smtClean="0">
                <a:solidFill>
                  <a:schemeClr val="bg2"/>
                </a:solidFill>
                <a:latin typeface="Roboto Condensed" panose="02000000000000000000" pitchFamily="2" charset="0"/>
                <a:ea typeface="Roboto Condensed" panose="02000000000000000000" pitchFamily="2" charset="0"/>
                <a:cs typeface="Open Sans" panose="020B0606030504020204" pitchFamily="34" charset="0"/>
              </a:rPr>
              <a:pPr marL="0" marR="0" lvl="0" indent="0" algn="r" defTabSz="914269" rtl="0" eaLnBrk="1" fontAlgn="auto" latinLnBrk="0" hangingPunct="1">
                <a:lnSpc>
                  <a:spcPct val="100000"/>
                </a:lnSpc>
                <a:spcBef>
                  <a:spcPts val="0"/>
                </a:spcBef>
                <a:spcAft>
                  <a:spcPts val="0"/>
                </a:spcAft>
                <a:buClrTx/>
                <a:buSzTx/>
                <a:buFontTx/>
                <a:buNone/>
                <a:tabLst/>
                <a:defRPr/>
              </a:pPr>
              <a:t>‹Nr.›</a:t>
            </a:fld>
            <a:endParaRPr lang="de-DE" sz="800" baseline="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endParaRPr>
          </a:p>
          <a:p>
            <a:pPr marL="0" marR="0" lvl="0" indent="0" algn="r" defTabSz="914269" rtl="0" eaLnBrk="1" fontAlgn="auto" latinLnBrk="0" hangingPunct="1">
              <a:lnSpc>
                <a:spcPct val="100000"/>
              </a:lnSpc>
              <a:spcBef>
                <a:spcPts val="0"/>
              </a:spcBef>
              <a:spcAft>
                <a:spcPts val="0"/>
              </a:spcAft>
              <a:buClrTx/>
              <a:buSzTx/>
              <a:buFontTx/>
              <a:buNone/>
              <a:tabLst/>
              <a:defRPr/>
            </a:pPr>
            <a:endPar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Titelplatzhalter 1"/>
          <p:cNvSpPr>
            <a:spLocks noGrp="1"/>
          </p:cNvSpPr>
          <p:nvPr>
            <p:ph type="title"/>
          </p:nvPr>
        </p:nvSpPr>
        <p:spPr>
          <a:xfrm>
            <a:off x="874712" y="346075"/>
            <a:ext cx="10580687" cy="684213"/>
          </a:xfrm>
          <a:prstGeom prst="rect">
            <a:avLst/>
          </a:prstGeom>
          <a:ln>
            <a:noFill/>
          </a:ln>
        </p:spPr>
        <p:txBody>
          <a:bodyPr vert="horz" lIns="0" tIns="0" rIns="0" bIns="0" rtlCol="0" anchor="t" anchorCtr="0">
            <a:noAutofit/>
          </a:bodyPr>
          <a:lstStyle/>
          <a:p>
            <a:r>
              <a:rPr lang="de-DE" dirty="0"/>
              <a:t>Das ist eine Überschrift</a:t>
            </a:r>
            <a:br>
              <a:rPr lang="de-DE" dirty="0"/>
            </a:br>
            <a:r>
              <a:rPr lang="de-DE" dirty="0"/>
              <a:t>in zwei Zeilen</a:t>
            </a:r>
          </a:p>
        </p:txBody>
      </p:sp>
      <p:pic>
        <p:nvPicPr>
          <p:cNvPr id="9" name="Picture 2">
            <a:extLst>
              <a:ext uri="{FF2B5EF4-FFF2-40B4-BE49-F238E27FC236}">
                <a16:creationId xmlns:a16="http://schemas.microsoft.com/office/drawing/2014/main" id="{8FF6836D-B253-4C74-9F49-73CDC8218E37}"/>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a:extLst>
              <a:ext uri="{FF2B5EF4-FFF2-40B4-BE49-F238E27FC236}">
                <a16:creationId xmlns:a16="http://schemas.microsoft.com/office/drawing/2014/main" id="{634FD132-54B8-4850-A8F4-E78F78169678}"/>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3" name="Grafik 12">
            <a:extLst>
              <a:ext uri="{FF2B5EF4-FFF2-40B4-BE49-F238E27FC236}">
                <a16:creationId xmlns:a16="http://schemas.microsoft.com/office/drawing/2014/main" id="{F86F2BB9-CD95-4438-AB2D-88644AE0C3CF}"/>
              </a:ext>
            </a:extLst>
          </p:cNvPr>
          <p:cNvPicPr preferRelativeResize="0">
            <a:picLocks/>
          </p:cNvPicPr>
          <p:nvPr/>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pic>
        <p:nvPicPr>
          <p:cNvPr id="15" name="Picture 2">
            <a:extLst>
              <a:ext uri="{FF2B5EF4-FFF2-40B4-BE49-F238E27FC236}">
                <a16:creationId xmlns:a16="http://schemas.microsoft.com/office/drawing/2014/main" id="{1CB9C2D5-BCD1-4A83-9979-EE9686CE6625}"/>
              </a:ext>
            </a:extLst>
          </p:cNvPr>
          <p:cNvPicPr>
            <a:picLocks noChangeAspect="1" noChangeArrowheads="1"/>
          </p:cNvPicPr>
          <p:nvPr userDrawn="1"/>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hteck 15">
            <a:extLst>
              <a:ext uri="{FF2B5EF4-FFF2-40B4-BE49-F238E27FC236}">
                <a16:creationId xmlns:a16="http://schemas.microsoft.com/office/drawing/2014/main" id="{C8486C5E-3F25-4382-A6E0-8A6FE6555E16}"/>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7" name="Grafik 16">
            <a:extLst>
              <a:ext uri="{FF2B5EF4-FFF2-40B4-BE49-F238E27FC236}">
                <a16:creationId xmlns:a16="http://schemas.microsoft.com/office/drawing/2014/main" id="{0B63DC01-E3D0-4BAF-A8E1-3EAF08BE2402}"/>
              </a:ext>
            </a:extLst>
          </p:cNvPr>
          <p:cNvPicPr preferRelativeResize="0">
            <a:picLocks/>
          </p:cNvPicPr>
          <p:nvPr userDrawn="1"/>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Tree>
    <p:extLst>
      <p:ext uri="{BB962C8B-B14F-4D97-AF65-F5344CB8AC3E}">
        <p14:creationId xmlns:p14="http://schemas.microsoft.com/office/powerpoint/2010/main" val="1946411548"/>
      </p:ext>
    </p:extLst>
  </p:cSld>
  <p:clrMap bg1="lt1" tx1="dk1" bg2="lt2" tx2="dk2" accent1="accent1" accent2="accent2" accent3="accent3" accent4="accent4" accent5="accent5" accent6="accent6" hlink="hlink" folHlink="folHlink"/>
  <p:sldLayoutIdLst>
    <p:sldLayoutId id="2147483905" r:id="rId1"/>
    <p:sldLayoutId id="2147483892"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895" r:id="rId12"/>
  </p:sldLayoutIdLst>
  <p:hf hdr="0"/>
  <p:txStyles>
    <p:titleStyle>
      <a:lvl1pPr algn="l" defTabSz="914269" rtl="0" eaLnBrk="1" latinLnBrk="0" hangingPunct="1">
        <a:spcBef>
          <a:spcPct val="0"/>
        </a:spcBef>
        <a:buNone/>
        <a:defRPr sz="2400" b="1" kern="1200" baseline="0">
          <a:solidFill>
            <a:schemeClr val="tx2"/>
          </a:solidFill>
          <a:latin typeface="Palatino Linotype" panose="02040502050505030304" pitchFamily="18" charset="0"/>
          <a:ea typeface="+mj-ea"/>
          <a:cs typeface="+mj-cs"/>
        </a:defRPr>
      </a:lvl1pPr>
    </p:titleStyle>
    <p:body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269" rtl="0" eaLnBrk="1" latinLnBrk="0" hangingPunct="1">
        <a:defRPr sz="1800" kern="1200">
          <a:solidFill>
            <a:schemeClr val="tx1"/>
          </a:solidFill>
          <a:latin typeface="+mn-lt"/>
          <a:ea typeface="+mn-ea"/>
          <a:cs typeface="+mn-cs"/>
        </a:defRPr>
      </a:lvl1pPr>
      <a:lvl2pPr marL="457135" algn="l" defTabSz="914269" rtl="0" eaLnBrk="1" latinLnBrk="0" hangingPunct="1">
        <a:defRPr sz="1800" kern="1200">
          <a:solidFill>
            <a:schemeClr val="tx1"/>
          </a:solidFill>
          <a:latin typeface="+mn-lt"/>
          <a:ea typeface="+mn-ea"/>
          <a:cs typeface="+mn-cs"/>
        </a:defRPr>
      </a:lvl2pPr>
      <a:lvl3pPr marL="914269" algn="l" defTabSz="914269" rtl="0" eaLnBrk="1" latinLnBrk="0" hangingPunct="1">
        <a:defRPr sz="1800" kern="1200">
          <a:solidFill>
            <a:schemeClr val="tx1"/>
          </a:solidFill>
          <a:latin typeface="+mn-lt"/>
          <a:ea typeface="+mn-ea"/>
          <a:cs typeface="+mn-cs"/>
        </a:defRPr>
      </a:lvl3pPr>
      <a:lvl4pPr marL="1371402" algn="l" defTabSz="914269" rtl="0" eaLnBrk="1" latinLnBrk="0" hangingPunct="1">
        <a:defRPr sz="1800" kern="1200">
          <a:solidFill>
            <a:schemeClr val="tx1"/>
          </a:solidFill>
          <a:latin typeface="+mn-lt"/>
          <a:ea typeface="+mn-ea"/>
          <a:cs typeface="+mn-cs"/>
        </a:defRPr>
      </a:lvl4pPr>
      <a:lvl5pPr marL="1828534" algn="l" defTabSz="914269" rtl="0" eaLnBrk="1" latinLnBrk="0" hangingPunct="1">
        <a:defRPr sz="1800" kern="1200">
          <a:solidFill>
            <a:schemeClr val="tx1"/>
          </a:solidFill>
          <a:latin typeface="+mn-lt"/>
          <a:ea typeface="+mn-ea"/>
          <a:cs typeface="+mn-cs"/>
        </a:defRPr>
      </a:lvl5pPr>
      <a:lvl6pPr marL="2285670" algn="l" defTabSz="914269" rtl="0" eaLnBrk="1" latinLnBrk="0" hangingPunct="1">
        <a:defRPr sz="1800" kern="1200">
          <a:solidFill>
            <a:schemeClr val="tx1"/>
          </a:solidFill>
          <a:latin typeface="+mn-lt"/>
          <a:ea typeface="+mn-ea"/>
          <a:cs typeface="+mn-cs"/>
        </a:defRPr>
      </a:lvl6pPr>
      <a:lvl7pPr marL="2742803" algn="l" defTabSz="914269" rtl="0" eaLnBrk="1" latinLnBrk="0" hangingPunct="1">
        <a:defRPr sz="1800" kern="1200">
          <a:solidFill>
            <a:schemeClr val="tx1"/>
          </a:solidFill>
          <a:latin typeface="+mn-lt"/>
          <a:ea typeface="+mn-ea"/>
          <a:cs typeface="+mn-cs"/>
        </a:defRPr>
      </a:lvl7pPr>
      <a:lvl8pPr marL="3199936" algn="l" defTabSz="914269" rtl="0" eaLnBrk="1" latinLnBrk="0" hangingPunct="1">
        <a:defRPr sz="1800" kern="1200">
          <a:solidFill>
            <a:schemeClr val="tx1"/>
          </a:solidFill>
          <a:latin typeface="+mn-lt"/>
          <a:ea typeface="+mn-ea"/>
          <a:cs typeface="+mn-cs"/>
        </a:defRPr>
      </a:lvl8pPr>
      <a:lvl9pPr marL="3657070" algn="l" defTabSz="9142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6" pos="992">
          <p15:clr>
            <a:srgbClr val="F26B43"/>
          </p15:clr>
        </p15:guide>
        <p15:guide id="7" pos="1120">
          <p15:clr>
            <a:srgbClr val="F26B43"/>
          </p15:clr>
        </p15:guide>
        <p15:guide id="8" pos="1676">
          <p15:clr>
            <a:srgbClr val="F26B43"/>
          </p15:clr>
        </p15:guide>
        <p15:guide id="9" pos="1556">
          <p15:clr>
            <a:srgbClr val="F26B43"/>
          </p15:clr>
        </p15:guide>
        <p15:guide id="10" pos="2252">
          <p15:clr>
            <a:srgbClr val="F26B43"/>
          </p15:clr>
        </p15:guide>
        <p15:guide id="11" pos="2128">
          <p15:clr>
            <a:srgbClr val="F26B43"/>
          </p15:clr>
        </p15:guide>
        <p15:guide id="16" pos="3824">
          <p15:clr>
            <a:srgbClr val="F26B43"/>
          </p15:clr>
        </p15:guide>
        <p15:guide id="17" pos="3948">
          <p15:clr>
            <a:srgbClr val="F26B43"/>
          </p15:clr>
        </p15:guide>
        <p15:guide id="20" pos="4384">
          <p15:clr>
            <a:srgbClr val="F26B43"/>
          </p15:clr>
        </p15:guide>
        <p15:guide id="21" pos="4508">
          <p15:clr>
            <a:srgbClr val="F26B43"/>
          </p15:clr>
        </p15:guide>
        <p15:guide id="22" pos="6780">
          <p15:clr>
            <a:srgbClr val="F26B43"/>
          </p15:clr>
        </p15:guide>
        <p15:guide id="23" pos="6656">
          <p15:clr>
            <a:srgbClr val="F26B43"/>
          </p15:clr>
        </p15:guide>
        <p15:guide id="24" pos="4960">
          <p15:clr>
            <a:srgbClr val="F26B43"/>
          </p15:clr>
        </p15:guide>
        <p15:guide id="25" pos="5084">
          <p15:clr>
            <a:srgbClr val="F26B43"/>
          </p15:clr>
        </p15:guide>
        <p15:guide id="30" orient="horz" pos="538">
          <p15:clr>
            <a:srgbClr val="F26B43"/>
          </p15:clr>
        </p15:guide>
        <p15:guide id="31" pos="551">
          <p15:clr>
            <a:srgbClr val="F26B43"/>
          </p15:clr>
        </p15:guide>
        <p15:guide id="39" pos="6092">
          <p15:clr>
            <a:srgbClr val="F26B43"/>
          </p15:clr>
        </p15:guide>
        <p15:guide id="40" pos="6216">
          <p15:clr>
            <a:srgbClr val="F26B43"/>
          </p15:clr>
        </p15:guide>
        <p15:guide id="41" pos="2692">
          <p15:clr>
            <a:srgbClr val="F26B43"/>
          </p15:clr>
        </p15:guide>
        <p15:guide id="42" pos="2808">
          <p15:clr>
            <a:srgbClr val="F26B43"/>
          </p15:clr>
        </p15:guide>
        <p15:guide id="43" pos="3260">
          <p15:clr>
            <a:srgbClr val="F26B43"/>
          </p15:clr>
        </p15:guide>
        <p15:guide id="44" pos="3380">
          <p15:clr>
            <a:srgbClr val="F26B43"/>
          </p15:clr>
        </p15:guide>
        <p15:guide id="50" pos="5520">
          <p15:clr>
            <a:srgbClr val="F26B43"/>
          </p15:clr>
        </p15:guide>
        <p15:guide id="52" orient="horz" pos="933">
          <p15:clr>
            <a:srgbClr val="F26B43"/>
          </p15:clr>
        </p15:guide>
        <p15:guide id="53" orient="horz" pos="759">
          <p15:clr>
            <a:srgbClr val="F26B43"/>
          </p15:clr>
        </p15:guide>
        <p15:guide id="58" orient="horz" pos="218">
          <p15:clr>
            <a:srgbClr val="F26B43"/>
          </p15:clr>
        </p15:guide>
        <p15:guide id="59" orient="horz" pos="3680">
          <p15:clr>
            <a:srgbClr val="F26B43"/>
          </p15:clr>
        </p15:guide>
        <p15:guide id="60" orient="horz" pos="3861">
          <p15:clr>
            <a:srgbClr val="F26B43"/>
          </p15:clr>
        </p15:guide>
        <p15:guide id="62" orient="horz" pos="2130">
          <p15:clr>
            <a:srgbClr val="F26B43"/>
          </p15:clr>
        </p15:guide>
        <p15:guide id="65" pos="5648">
          <p15:clr>
            <a:srgbClr val="F26B43"/>
          </p15:clr>
        </p15:guide>
        <p15:guide id="66" orient="horz" pos="649">
          <p15:clr>
            <a:srgbClr val="F26B43"/>
          </p15:clr>
        </p15:guide>
        <p15:guide id="67" pos="7216">
          <p15:clr>
            <a:srgbClr val="F26B43"/>
          </p15:clr>
        </p15:guide>
        <p15:guide id="69" orient="horz" pos="3988">
          <p15:clr>
            <a:srgbClr val="F26B43"/>
          </p15:clr>
        </p15:guide>
        <p15:guide id="70" orient="horz" pos="4196">
          <p15:clr>
            <a:srgbClr val="F26B43"/>
          </p15:clr>
        </p15:guide>
        <p15:guide id="71" pos="318">
          <p15:clr>
            <a:srgbClr val="F26B43"/>
          </p15:clr>
        </p15:guide>
        <p15:guide id="72" orient="horz" pos="41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doi.org/10.1111/bjop.12684"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doi.org/10.1371/journal.pone.0089642" TargetMode="External"/><Relationship Id="rId4" Type="http://schemas.openxmlformats.org/officeDocument/2006/relationships/hyperlink" Target="https://doi.org/10.1371/journal.pone.005250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CFC32A85-9D64-E33C-18CD-71338A383DC4}"/>
              </a:ext>
            </a:extLst>
          </p:cNvPr>
          <p:cNvSpPr txBox="1"/>
          <p:nvPr/>
        </p:nvSpPr>
        <p:spPr>
          <a:xfrm>
            <a:off x="592218" y="3907542"/>
            <a:ext cx="8956227" cy="1578858"/>
          </a:xfrm>
          <a:prstGeom prst="rect">
            <a:avLst/>
          </a:prstGeom>
          <a:noFill/>
        </p:spPr>
        <p:txBody>
          <a:bodyPr wrap="square" lIns="0" tIns="0" rIns="0" bIns="0" rtlCol="0">
            <a:noAutofit/>
          </a:bodyPr>
          <a:lstStyle/>
          <a:p>
            <a:r>
              <a:rPr lang="en-US" sz="2800" dirty="0">
                <a:solidFill>
                  <a:srgbClr val="002F5D"/>
                </a:solidFill>
                <a:latin typeface="Palatino Linotype" panose="02040502050505030304" pitchFamily="18" charset="0"/>
              </a:rPr>
              <a:t>Differences in vocal emotion perception between </a:t>
            </a:r>
          </a:p>
          <a:p>
            <a:r>
              <a:rPr lang="en-US" sz="2800" dirty="0">
                <a:solidFill>
                  <a:srgbClr val="002F5D"/>
                </a:solidFill>
                <a:latin typeface="Palatino Linotype" panose="02040502050505030304" pitchFamily="18" charset="0"/>
              </a:rPr>
              <a:t>amateur singers and instrumentalists </a:t>
            </a:r>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 </a:t>
            </a: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Nussbaum, Dethloff, Schirmer &amp; Schweinberger</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868022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CA216A-B163-40A5-9A09-5A783C6752CF}"/>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 </a:t>
            </a:r>
          </a:p>
        </p:txBody>
      </p:sp>
      <p:pic>
        <p:nvPicPr>
          <p:cNvPr id="4" name="Inhaltsplatzhalter 3">
            <a:extLst>
              <a:ext uri="{FF2B5EF4-FFF2-40B4-BE49-F238E27FC236}">
                <a16:creationId xmlns:a16="http://schemas.microsoft.com/office/drawing/2014/main" id="{E6D1B4DA-CAEF-C544-ACEA-F19FBBB631C0}"/>
              </a:ext>
            </a:extLst>
          </p:cNvPr>
          <p:cNvPicPr>
            <a:picLocks noGrp="1" noChangeAspect="1"/>
          </p:cNvPicPr>
          <p:nvPr>
            <p:ph sz="quarter" idx="10"/>
          </p:nvPr>
        </p:nvPicPr>
        <p:blipFill>
          <a:blip r:embed="rId3"/>
          <a:stretch>
            <a:fillRect/>
          </a:stretch>
        </p:blipFill>
        <p:spPr bwMode="auto">
          <a:xfrm>
            <a:off x="2775284" y="1192126"/>
            <a:ext cx="7240009" cy="4826673"/>
          </a:xfrm>
          <a:prstGeom prst="rect">
            <a:avLst/>
          </a:prstGeom>
        </p:spPr>
      </p:pic>
    </p:spTree>
    <p:extLst>
      <p:ext uri="{BB962C8B-B14F-4D97-AF65-F5344CB8AC3E}">
        <p14:creationId xmlns:p14="http://schemas.microsoft.com/office/powerpoint/2010/main" val="4165663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38458F-B69C-118F-4467-9A60DBB6094B}"/>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a:t>
            </a:r>
          </a:p>
        </p:txBody>
      </p:sp>
      <p:pic>
        <p:nvPicPr>
          <p:cNvPr id="5" name="Inhaltsplatzhalter 4" descr="Ein Bild, das Diagramm, Text, Screenshot, Reihe enthält.&#10;&#10;KI-generierte Inhalte können fehlerhaft sein.">
            <a:extLst>
              <a:ext uri="{FF2B5EF4-FFF2-40B4-BE49-F238E27FC236}">
                <a16:creationId xmlns:a16="http://schemas.microsoft.com/office/drawing/2014/main" id="{0B90ED26-BC84-7930-25F0-7178A885352E}"/>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874713" y="1665552"/>
            <a:ext cx="10580687" cy="3526895"/>
          </a:xfrm>
        </p:spPr>
      </p:pic>
    </p:spTree>
    <p:extLst>
      <p:ext uri="{BB962C8B-B14F-4D97-AF65-F5344CB8AC3E}">
        <p14:creationId xmlns:p14="http://schemas.microsoft.com/office/powerpoint/2010/main" val="620697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0B9FA54-6648-12F9-1CFC-343DD491895B}"/>
              </a:ext>
            </a:extLst>
          </p:cNvPr>
          <p:cNvSpPr>
            <a:spLocks noGrp="1"/>
          </p:cNvSpPr>
          <p:nvPr>
            <p:ph type="title"/>
          </p:nvPr>
        </p:nvSpPr>
        <p:spPr/>
        <p:txBody>
          <a:bodyPr/>
          <a:lstStyle/>
          <a:p>
            <a:r>
              <a:rPr lang="de-DE" dirty="0" err="1"/>
              <a:t>Results</a:t>
            </a:r>
            <a:r>
              <a:rPr lang="de-DE" dirty="0"/>
              <a:t>	</a:t>
            </a:r>
            <a:br>
              <a:rPr lang="de-DE" dirty="0"/>
            </a:br>
            <a:r>
              <a:rPr lang="de-DE" b="0" dirty="0" err="1"/>
              <a:t>Exploratory</a:t>
            </a:r>
            <a:r>
              <a:rPr lang="de-DE" b="0" dirty="0"/>
              <a:t> </a:t>
            </a:r>
            <a:br>
              <a:rPr lang="de-DE" b="0" dirty="0"/>
            </a:br>
            <a:r>
              <a:rPr lang="de-DE" b="0" dirty="0" err="1"/>
              <a:t>correlations</a:t>
            </a:r>
            <a:endParaRPr lang="de-DE" b="0" dirty="0"/>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D53EB657-1E19-B9FF-3CA3-20CF40A1401D}"/>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385218" y="166270"/>
            <a:ext cx="7932069" cy="6345656"/>
          </a:xfrm>
        </p:spPr>
      </p:pic>
    </p:spTree>
    <p:extLst>
      <p:ext uri="{BB962C8B-B14F-4D97-AF65-F5344CB8AC3E}">
        <p14:creationId xmlns:p14="http://schemas.microsoft.com/office/powerpoint/2010/main" val="1495159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F4B28F-090B-AEDE-417D-004881B3429F}"/>
              </a:ext>
            </a:extLst>
          </p:cNvPr>
          <p:cNvSpPr>
            <a:spLocks noGrp="1"/>
          </p:cNvSpPr>
          <p:nvPr>
            <p:ph type="title"/>
          </p:nvPr>
        </p:nvSpPr>
        <p:spPr/>
        <p:txBody>
          <a:bodyPr/>
          <a:lstStyle/>
          <a:p>
            <a:r>
              <a:rPr lang="de-DE" dirty="0" err="1"/>
              <a:t>Conclusions</a:t>
            </a:r>
            <a:endParaRPr lang="de-DE" dirty="0"/>
          </a:p>
        </p:txBody>
      </p:sp>
      <p:sp>
        <p:nvSpPr>
          <p:cNvPr id="3" name="Inhaltsplatzhalter 2">
            <a:extLst>
              <a:ext uri="{FF2B5EF4-FFF2-40B4-BE49-F238E27FC236}">
                <a16:creationId xmlns:a16="http://schemas.microsoft.com/office/drawing/2014/main" id="{EA3F5B46-A209-2144-F34C-A5325FA6525D}"/>
              </a:ext>
            </a:extLst>
          </p:cNvPr>
          <p:cNvSpPr>
            <a:spLocks noGrp="1"/>
          </p:cNvSpPr>
          <p:nvPr>
            <p:ph sz="quarter" idx="10"/>
          </p:nvPr>
        </p:nvSpPr>
        <p:spPr/>
        <p:txBody>
          <a:bodyPr/>
          <a:lstStyle/>
          <a:p>
            <a:pPr marL="342900" indent="-342900">
              <a:buFont typeface="Arial" panose="020B0604020202020204" pitchFamily="34" charset="0"/>
              <a:buChar char="•"/>
            </a:pPr>
            <a:r>
              <a:rPr lang="en-US" sz="2000" dirty="0"/>
              <a:t>musicality benefits vocal emotion perception </a:t>
            </a:r>
          </a:p>
          <a:p>
            <a:pPr marL="810900" lvl="2" indent="-342900">
              <a:buFont typeface="Arial" panose="020B0604020202020204" pitchFamily="34" charset="0"/>
              <a:buChar char="•"/>
            </a:pPr>
            <a:r>
              <a:rPr lang="en-US" sz="2000" dirty="0"/>
              <a:t>irrespective of different forms of musical engagement (singing vs. playing an instrument) </a:t>
            </a:r>
          </a:p>
          <a:p>
            <a:pPr marL="810900" lvl="2" indent="-342900">
              <a:buFont typeface="Arial" panose="020B0604020202020204" pitchFamily="34" charset="0"/>
              <a:buChar char="•"/>
            </a:pPr>
            <a:r>
              <a:rPr lang="en-US" sz="2000" dirty="0"/>
              <a:t>Irrespective of musical expertise (amateur vs. professional level)</a:t>
            </a:r>
          </a:p>
          <a:p>
            <a:pPr marL="342900" indent="-342900">
              <a:buFont typeface="Arial" panose="020B0604020202020204" pitchFamily="34" charset="0"/>
              <a:buChar char="•"/>
            </a:pPr>
            <a:r>
              <a:rPr lang="en-US" sz="2000" dirty="0"/>
              <a:t>Musicality and VER linked through </a:t>
            </a:r>
            <a:r>
              <a:rPr lang="en-US" sz="2000" b="1" dirty="0"/>
              <a:t>naturally predisposed auditory sensitivity </a:t>
            </a:r>
            <a:r>
              <a:rPr lang="en-US" sz="2000" dirty="0">
                <a:sym typeface="Wingdings" panose="05000000000000000000" pitchFamily="2" charset="2"/>
              </a:rPr>
              <a:t> </a:t>
            </a:r>
            <a:r>
              <a:rPr lang="en-US" sz="2000" dirty="0"/>
              <a:t>particularly pitch contours </a:t>
            </a:r>
            <a:br>
              <a:rPr lang="en-US" sz="2000" dirty="0"/>
            </a:br>
            <a:endParaRPr lang="en-US" sz="2000" dirty="0"/>
          </a:p>
          <a:p>
            <a:endParaRPr lang="de-DE" dirty="0"/>
          </a:p>
        </p:txBody>
      </p:sp>
    </p:spTree>
    <p:extLst>
      <p:ext uri="{BB962C8B-B14F-4D97-AF65-F5344CB8AC3E}">
        <p14:creationId xmlns:p14="http://schemas.microsoft.com/office/powerpoint/2010/main" val="2804769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FBF90C-D517-73B4-6007-4828CF49C8FE}"/>
              </a:ext>
            </a:extLst>
          </p:cNvPr>
          <p:cNvSpPr>
            <a:spLocks noGrp="1"/>
          </p:cNvSpPr>
          <p:nvPr>
            <p:ph type="title"/>
          </p:nvPr>
        </p:nvSpPr>
        <p:spPr/>
        <p:txBody>
          <a:bodyPr/>
          <a:lstStyle/>
          <a:p>
            <a:r>
              <a:rPr lang="de-DE" dirty="0" err="1"/>
              <a:t>Limitations</a:t>
            </a:r>
            <a:r>
              <a:rPr lang="de-DE" dirty="0"/>
              <a:t> &amp; </a:t>
            </a:r>
            <a:r>
              <a:rPr lang="de-DE" dirty="0" err="1"/>
              <a:t>future</a:t>
            </a:r>
            <a:r>
              <a:rPr lang="de-DE" dirty="0"/>
              <a:t> </a:t>
            </a:r>
            <a:r>
              <a:rPr lang="de-DE" dirty="0" err="1"/>
              <a:t>directions</a:t>
            </a:r>
            <a:endParaRPr lang="de-DE" dirty="0"/>
          </a:p>
        </p:txBody>
      </p:sp>
      <p:sp>
        <p:nvSpPr>
          <p:cNvPr id="3" name="Inhaltsplatzhalter 2">
            <a:extLst>
              <a:ext uri="{FF2B5EF4-FFF2-40B4-BE49-F238E27FC236}">
                <a16:creationId xmlns:a16="http://schemas.microsoft.com/office/drawing/2014/main" id="{CECBA18C-B5C7-B0FD-A1EC-2B38A50971F5}"/>
              </a:ext>
            </a:extLst>
          </p:cNvPr>
          <p:cNvSpPr>
            <a:spLocks noGrp="1"/>
          </p:cNvSpPr>
          <p:nvPr>
            <p:ph sz="quarter" idx="10"/>
          </p:nvPr>
        </p:nvSpPr>
        <p:spPr/>
        <p:txBody>
          <a:bodyPr/>
          <a:lstStyle/>
          <a:p>
            <a:pPr marL="285750" indent="-285750">
              <a:buFont typeface="Arial" panose="020B0604020202020204" pitchFamily="34" charset="0"/>
              <a:buChar char="•"/>
            </a:pPr>
            <a:r>
              <a:rPr lang="de-DE" sz="2000" dirty="0"/>
              <a:t>German </a:t>
            </a:r>
            <a:r>
              <a:rPr lang="de-DE" sz="2000" dirty="0" err="1"/>
              <a:t>speakers</a:t>
            </a:r>
            <a:r>
              <a:rPr lang="de-DE" sz="2000" dirty="0"/>
              <a:t> in Western </a:t>
            </a:r>
            <a:r>
              <a:rPr lang="de-DE" sz="2000" dirty="0" err="1"/>
              <a:t>music</a:t>
            </a:r>
            <a:r>
              <a:rPr lang="de-DE" sz="2000" dirty="0"/>
              <a:t> </a:t>
            </a:r>
            <a:r>
              <a:rPr lang="de-DE" sz="2000" dirty="0" err="1"/>
              <a:t>culture</a:t>
            </a:r>
            <a:endParaRPr lang="de-DE" sz="2000" dirty="0"/>
          </a:p>
          <a:p>
            <a:pPr marL="753750" lvl="2" indent="-285750">
              <a:buFont typeface="Arial" panose="020B0604020202020204" pitchFamily="34" charset="0"/>
              <a:buChar char="•"/>
            </a:pPr>
            <a:r>
              <a:rPr lang="de-DE" sz="1800" dirty="0"/>
              <a:t>„Ich habe den Eindruck, dass die Stimmlagen in Frankreich und Deutschland unterschiedlich wahrgenommen werden können. Ich frage mich also, ob es einen kulturellen Bias geben könnte?“</a:t>
            </a:r>
          </a:p>
          <a:p>
            <a:pPr marL="285750" indent="-285750">
              <a:buFont typeface="Arial" panose="020B0604020202020204" pitchFamily="34" charset="0"/>
              <a:buChar char="•"/>
            </a:pPr>
            <a:r>
              <a:rPr lang="de-DE" sz="2000" dirty="0"/>
              <a:t>Amateur </a:t>
            </a:r>
            <a:r>
              <a:rPr lang="de-DE" sz="2000" dirty="0" err="1"/>
              <a:t>groups</a:t>
            </a:r>
            <a:r>
              <a:rPr lang="de-DE" sz="2000" dirty="0"/>
              <a:t> not </a:t>
            </a:r>
            <a:r>
              <a:rPr lang="de-DE" sz="2000" dirty="0" err="1"/>
              <a:t>strictly</a:t>
            </a:r>
            <a:r>
              <a:rPr lang="de-DE" sz="2000" dirty="0"/>
              <a:t> </a:t>
            </a:r>
            <a:r>
              <a:rPr lang="de-DE" sz="2000" dirty="0" err="1"/>
              <a:t>exclusive</a:t>
            </a:r>
            <a:r>
              <a:rPr lang="de-DE" sz="2000" dirty="0"/>
              <a:t> </a:t>
            </a:r>
            <a:r>
              <a:rPr lang="de-DE" sz="2000" dirty="0" err="1"/>
              <a:t>from</a:t>
            </a:r>
            <a:r>
              <a:rPr lang="de-DE" sz="2000" dirty="0"/>
              <a:t> </a:t>
            </a:r>
            <a:r>
              <a:rPr lang="de-DE" sz="2000" dirty="0" err="1"/>
              <a:t>each</a:t>
            </a:r>
            <a:r>
              <a:rPr lang="de-DE" sz="2000" dirty="0"/>
              <a:t> </a:t>
            </a:r>
            <a:r>
              <a:rPr lang="de-DE" sz="2000" dirty="0" err="1"/>
              <a:t>other</a:t>
            </a:r>
            <a:endParaRPr lang="de-DE" sz="2000" dirty="0"/>
          </a:p>
          <a:p>
            <a:pPr marL="285750" indent="-285750">
              <a:buFont typeface="Arial" panose="020B0604020202020204" pitchFamily="34" charset="0"/>
              <a:buChar char="•"/>
            </a:pPr>
            <a:r>
              <a:rPr lang="de-DE" sz="2000" dirty="0"/>
              <a:t>Stimuli</a:t>
            </a:r>
          </a:p>
          <a:p>
            <a:pPr marL="753750" lvl="2" indent="-285750">
              <a:buFont typeface="Arial" panose="020B0604020202020204" pitchFamily="34" charset="0"/>
              <a:buChar char="•"/>
            </a:pPr>
            <a:r>
              <a:rPr lang="de-DE" sz="2000" dirty="0"/>
              <a:t>Stimuli </a:t>
            </a:r>
            <a:r>
              <a:rPr lang="de-DE" sz="2000" dirty="0" err="1"/>
              <a:t>with</a:t>
            </a:r>
            <a:r>
              <a:rPr lang="de-DE" sz="2000" dirty="0"/>
              <a:t> </a:t>
            </a:r>
            <a:r>
              <a:rPr lang="de-DE" sz="2000" dirty="0" err="1"/>
              <a:t>two-syllable</a:t>
            </a:r>
            <a:r>
              <a:rPr lang="de-DE" sz="2000" dirty="0"/>
              <a:t> </a:t>
            </a:r>
            <a:r>
              <a:rPr lang="de-DE" sz="2000" dirty="0" err="1"/>
              <a:t>pseudowords</a:t>
            </a:r>
            <a:r>
              <a:rPr lang="de-DE" sz="2000" dirty="0"/>
              <a:t> </a:t>
            </a:r>
            <a:r>
              <a:rPr lang="de-DE" sz="2000" dirty="0">
                <a:sym typeface="Wingdings" panose="05000000000000000000" pitchFamily="2" charset="2"/>
              </a:rPr>
              <a:t> </a:t>
            </a:r>
            <a:r>
              <a:rPr lang="de-DE" sz="2000" dirty="0" err="1">
                <a:sym typeface="Wingdings" panose="05000000000000000000" pitchFamily="2" charset="2"/>
              </a:rPr>
              <a:t>One</a:t>
            </a:r>
            <a:r>
              <a:rPr lang="de-DE" sz="2000" dirty="0">
                <a:sym typeface="Wingdings" panose="05000000000000000000" pitchFamily="2" charset="2"/>
              </a:rPr>
              <a:t> </a:t>
            </a:r>
            <a:r>
              <a:rPr lang="de-DE" sz="2000" dirty="0" err="1">
                <a:sym typeface="Wingdings" panose="05000000000000000000" pitchFamily="2" charset="2"/>
              </a:rPr>
              <a:t>syllable</a:t>
            </a:r>
            <a:r>
              <a:rPr lang="de-DE" sz="2000" dirty="0">
                <a:sym typeface="Wingdings" panose="05000000000000000000" pitchFamily="2" charset="2"/>
              </a:rPr>
              <a:t>? </a:t>
            </a:r>
            <a:r>
              <a:rPr lang="de-DE" sz="2000" dirty="0" err="1">
                <a:sym typeface="Wingdings" panose="05000000000000000000" pitchFamily="2" charset="2"/>
              </a:rPr>
              <a:t>Sentences</a:t>
            </a:r>
            <a:r>
              <a:rPr lang="de-DE" sz="2000" dirty="0">
                <a:sym typeface="Wingdings" panose="05000000000000000000" pitchFamily="2" charset="2"/>
              </a:rPr>
              <a:t>?</a:t>
            </a:r>
          </a:p>
          <a:p>
            <a:pPr marL="753750" lvl="2" indent="-285750">
              <a:buFont typeface="Arial" panose="020B0604020202020204" pitchFamily="34" charset="0"/>
              <a:buChar char="•"/>
            </a:pPr>
            <a:r>
              <a:rPr lang="en-US" sz="2000" dirty="0">
                <a:sym typeface="Wingdings" panose="05000000000000000000" pitchFamily="2" charset="2"/>
              </a:rPr>
              <a:t>voice-morphing could reduce perceived naturalness of voices  but no effect on perception of vocal emotions (Nussbaum, </a:t>
            </a:r>
            <a:r>
              <a:rPr lang="en-US" sz="2000" dirty="0" err="1">
                <a:sym typeface="Wingdings" panose="05000000000000000000" pitchFamily="2" charset="2"/>
              </a:rPr>
              <a:t>Pöhlmann</a:t>
            </a:r>
            <a:r>
              <a:rPr lang="en-US" sz="2000" dirty="0">
                <a:sym typeface="Wingdings" panose="05000000000000000000" pitchFamily="2" charset="2"/>
              </a:rPr>
              <a:t>, et al., 2023)</a:t>
            </a:r>
          </a:p>
          <a:p>
            <a:pPr marL="753750" lvl="2" indent="-285750">
              <a:buFont typeface="Arial" panose="020B0604020202020204" pitchFamily="34" charset="0"/>
              <a:buChar char="•"/>
            </a:pPr>
            <a:r>
              <a:rPr lang="en-US" sz="2000" dirty="0">
                <a:sym typeface="Wingdings" panose="05000000000000000000" pitchFamily="2" charset="2"/>
              </a:rPr>
              <a:t>Focus on pitch and timbre cues  timing and </a:t>
            </a:r>
            <a:r>
              <a:rPr lang="de-DE" sz="2000" dirty="0" err="1">
                <a:sym typeface="Wingdings" panose="05000000000000000000" pitchFamily="2" charset="2"/>
              </a:rPr>
              <a:t>amplitude</a:t>
            </a:r>
            <a:r>
              <a:rPr lang="de-DE" sz="2000" dirty="0">
                <a:sym typeface="Wingdings" panose="05000000000000000000" pitchFamily="2" charset="2"/>
              </a:rPr>
              <a:t>?</a:t>
            </a:r>
          </a:p>
          <a:p>
            <a:pPr marL="285750" indent="-285750">
              <a:buFont typeface="Arial" panose="020B0604020202020204" pitchFamily="34" charset="0"/>
              <a:buChar char="•"/>
            </a:pPr>
            <a:endParaRPr lang="de-DE" sz="2000" dirty="0">
              <a:sym typeface="Wingdings" panose="05000000000000000000" pitchFamily="2" charset="2"/>
            </a:endParaRPr>
          </a:p>
          <a:p>
            <a:pPr marL="285750" indent="-285750">
              <a:buFont typeface="Arial" panose="020B0604020202020204" pitchFamily="34" charset="0"/>
              <a:buChar char="•"/>
            </a:pPr>
            <a:endParaRPr lang="de-DE" sz="1800" dirty="0"/>
          </a:p>
        </p:txBody>
      </p:sp>
    </p:spTree>
    <p:extLst>
      <p:ext uri="{BB962C8B-B14F-4D97-AF65-F5344CB8AC3E}">
        <p14:creationId xmlns:p14="http://schemas.microsoft.com/office/powerpoint/2010/main" val="39604707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A1B976-E035-E362-F177-541DD13A431C}"/>
              </a:ext>
            </a:extLst>
          </p:cNvPr>
          <p:cNvSpPr>
            <a:spLocks noGrp="1"/>
          </p:cNvSpPr>
          <p:nvPr>
            <p:ph type="title"/>
          </p:nvPr>
        </p:nvSpPr>
        <p:spPr/>
        <p:txBody>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Tree>
    <p:extLst>
      <p:ext uri="{BB962C8B-B14F-4D97-AF65-F5344CB8AC3E}">
        <p14:creationId xmlns:p14="http://schemas.microsoft.com/office/powerpoint/2010/main" val="2859995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9D85F2-979F-9928-7932-32F98C1573D6}"/>
              </a:ext>
            </a:extLst>
          </p:cNvPr>
          <p:cNvSpPr>
            <a:spLocks noGrp="1"/>
          </p:cNvSpPr>
          <p:nvPr>
            <p:ph type="title"/>
          </p:nvPr>
        </p:nvSpPr>
        <p:spPr/>
        <p:txBody>
          <a:bodyPr/>
          <a:lstStyle/>
          <a:p>
            <a:r>
              <a:rPr lang="de-DE" dirty="0"/>
              <a:t>References</a:t>
            </a:r>
          </a:p>
        </p:txBody>
      </p:sp>
      <p:sp>
        <p:nvSpPr>
          <p:cNvPr id="3" name="Inhaltsplatzhalter 2">
            <a:extLst>
              <a:ext uri="{FF2B5EF4-FFF2-40B4-BE49-F238E27FC236}">
                <a16:creationId xmlns:a16="http://schemas.microsoft.com/office/drawing/2014/main" id="{817FC865-15EE-B0AC-F0B9-433AA8C65AE9}"/>
              </a:ext>
            </a:extLst>
          </p:cNvPr>
          <p:cNvSpPr>
            <a:spLocks noGrp="1"/>
          </p:cNvSpPr>
          <p:nvPr>
            <p:ph sz="quarter" idx="10"/>
          </p:nvPr>
        </p:nvSpPr>
        <p:spPr/>
        <p:txBody>
          <a:bodyPr/>
          <a:lstStyle/>
          <a:p>
            <a:pPr>
              <a:spcBef>
                <a:spcPts val="0"/>
              </a:spcBef>
            </a:pPr>
            <a:r>
              <a:rPr lang="de-DE" b="1" dirty="0" err="1">
                <a:cs typeface="Roboto Condensed" panose="02000000000000000000" pitchFamily="2" charset="0"/>
              </a:rPr>
              <a:t>Literature</a:t>
            </a:r>
            <a:endParaRPr lang="de-DE" b="1" dirty="0">
              <a:cs typeface="Roboto Condensed" panose="02000000000000000000" pitchFamily="2" charset="0"/>
            </a:endParaRPr>
          </a:p>
          <a:p>
            <a:pPr marL="285750" indent="-285750">
              <a:spcBef>
                <a:spcPts val="0"/>
              </a:spcBef>
              <a:buFont typeface="Arial" panose="020B0604020202020204" pitchFamily="34" charset="0"/>
              <a:buChar char="•"/>
            </a:pPr>
            <a:r>
              <a:rPr lang="en-US" dirty="0">
                <a:cs typeface="Roboto Condensed" panose="02000000000000000000" pitchFamily="2" charset="0"/>
              </a:rPr>
              <a:t>Nussbaum, C., Schirmer, A., &amp; </a:t>
            </a:r>
            <a:r>
              <a:rPr lang="en-US" dirty="0" err="1">
                <a:cs typeface="Roboto Condensed" panose="02000000000000000000" pitchFamily="2" charset="0"/>
              </a:rPr>
              <a:t>Schweinberger</a:t>
            </a:r>
            <a:r>
              <a:rPr lang="en-US" dirty="0">
                <a:cs typeface="Roboto Condensed" panose="02000000000000000000" pitchFamily="2" charset="0"/>
              </a:rPr>
              <a:t>, S. R. (2023). Musicality – Tuned to the melody of vocal emotions. British Journal of Psychology, 00, 1–20. </a:t>
            </a:r>
            <a:r>
              <a:rPr lang="en-US" dirty="0">
                <a:cs typeface="Roboto Condensed" panose="02000000000000000000" pitchFamily="2" charset="0"/>
                <a:hlinkClick r:id="rId3"/>
              </a:rPr>
              <a:t>https://doi.org/10.1111/bjop.12684</a:t>
            </a:r>
            <a:r>
              <a:rPr lang="en-US" dirty="0">
                <a:cs typeface="Roboto Condensed" panose="02000000000000000000" pitchFamily="2" charset="0"/>
              </a:rPr>
              <a:t> </a:t>
            </a:r>
          </a:p>
          <a:p>
            <a:pPr marL="285750" indent="-285750">
              <a:spcBef>
                <a:spcPts val="0"/>
              </a:spcBef>
              <a:buFont typeface="Arial" panose="020B0604020202020204" pitchFamily="34" charset="0"/>
              <a:buChar char="•"/>
            </a:pPr>
            <a:r>
              <a:rPr lang="en-US" dirty="0">
                <a:cs typeface="Roboto Condensed" panose="02000000000000000000" pitchFamily="2" charset="0"/>
              </a:rPr>
              <a:t>Nussbaum, C., </a:t>
            </a:r>
            <a:r>
              <a:rPr lang="en-US" dirty="0" err="1">
                <a:cs typeface="Roboto Condensed" panose="02000000000000000000" pitchFamily="2" charset="0"/>
              </a:rPr>
              <a:t>Pöhlmann</a:t>
            </a:r>
            <a:r>
              <a:rPr lang="en-US" dirty="0">
                <a:cs typeface="Roboto Condensed" panose="02000000000000000000" pitchFamily="2" charset="0"/>
              </a:rPr>
              <a:t>, M., </a:t>
            </a:r>
            <a:r>
              <a:rPr lang="en-US" dirty="0" err="1">
                <a:cs typeface="Roboto Condensed" panose="02000000000000000000" pitchFamily="2" charset="0"/>
              </a:rPr>
              <a:t>Kreysa</a:t>
            </a:r>
            <a:r>
              <a:rPr lang="en-US" dirty="0">
                <a:cs typeface="Roboto Condensed" panose="02000000000000000000" pitchFamily="2" charset="0"/>
              </a:rPr>
              <a:t>, H., &amp; </a:t>
            </a:r>
            <a:r>
              <a:rPr lang="en-US" dirty="0" err="1">
                <a:cs typeface="Roboto Condensed" panose="02000000000000000000" pitchFamily="2" charset="0"/>
              </a:rPr>
              <a:t>Schweinberger</a:t>
            </a:r>
            <a:r>
              <a:rPr lang="en-US" dirty="0">
                <a:cs typeface="Roboto Condensed" panose="02000000000000000000" pitchFamily="2" charset="0"/>
              </a:rPr>
              <a:t>, S. R. (2023). Perceived Naturalness of Emotional Voice Morphs. Cognition And, 37(4), 721–747.</a:t>
            </a: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marL="285750" indent="-285750">
              <a:spcBef>
                <a:spcPts val="0"/>
              </a:spcBef>
              <a:buFont typeface="Arial" panose="020B0604020202020204" pitchFamily="34" charset="0"/>
              <a:buChar char="•"/>
            </a:pPr>
            <a:r>
              <a:rPr lang="en-US" dirty="0">
                <a:cs typeface="Roboto Condensed" panose="02000000000000000000" pitchFamily="2" charset="0"/>
              </a:rPr>
              <a:t>Law, L. N. C., &amp; Zentner, M. (2012). Assessing Musical Abilities Objectively: Construction and Validation of the Profile of Music Perception Skills. PLOS ONE, 7(12), 1–15. </a:t>
            </a:r>
            <a:r>
              <a:rPr lang="en-US" dirty="0">
                <a:cs typeface="Roboto Condensed" panose="02000000000000000000" pitchFamily="2" charset="0"/>
                <a:hlinkClick r:id="rId4"/>
              </a:rPr>
              <a:t>https://doi.org/10.1371/journal.pone.0052508</a:t>
            </a:r>
            <a:r>
              <a:rPr lang="en-US" dirty="0">
                <a:cs typeface="Roboto Condensed" panose="02000000000000000000" pitchFamily="2" charset="0"/>
              </a:rPr>
              <a:t> </a:t>
            </a:r>
          </a:p>
          <a:p>
            <a:pPr marL="285750" indent="-285750">
              <a:spcBef>
                <a:spcPts val="0"/>
              </a:spcBef>
              <a:buFont typeface="Arial" panose="020B0604020202020204" pitchFamily="34" charset="0"/>
              <a:buChar char="•"/>
            </a:pPr>
            <a:r>
              <a:rPr lang="en-US" dirty="0" err="1">
                <a:cs typeface="Roboto Condensed" panose="02000000000000000000" pitchFamily="2" charset="0"/>
              </a:rPr>
              <a:t>Müllensiefen</a:t>
            </a:r>
            <a:r>
              <a:rPr lang="en-US" dirty="0">
                <a:cs typeface="Roboto Condensed" panose="02000000000000000000" pitchFamily="2" charset="0"/>
              </a:rPr>
              <a:t>, D., Gingras, B., Musil, J., &amp; Stewart, L. (2014). The Musicality of Non-Musicians: An Index for Assessing Musical Sophistication in the General Population. PLOS ONE, 9(2), 1–23. </a:t>
            </a:r>
            <a:r>
              <a:rPr lang="en-US" dirty="0">
                <a:cs typeface="Roboto Condensed" panose="02000000000000000000" pitchFamily="2" charset="0"/>
                <a:hlinkClick r:id="rId5"/>
              </a:rPr>
              <a:t>https://doi.org/10.1371/journal.pone.0089642</a:t>
            </a:r>
            <a:r>
              <a:rPr lang="en-US" dirty="0">
                <a:cs typeface="Roboto Condensed" panose="02000000000000000000" pitchFamily="2" charset="0"/>
              </a:rPr>
              <a:t> </a:t>
            </a: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a:spcBef>
                <a:spcPts val="0"/>
              </a:spcBef>
            </a:pPr>
            <a:endParaRPr lang="de-DE" sz="1400" dirty="0">
              <a:cs typeface="Roboto Condensed" panose="02000000000000000000" pitchFamily="2" charset="0"/>
            </a:endParaRPr>
          </a:p>
        </p:txBody>
      </p:sp>
    </p:spTree>
    <p:extLst>
      <p:ext uri="{BB962C8B-B14F-4D97-AF65-F5344CB8AC3E}">
        <p14:creationId xmlns:p14="http://schemas.microsoft.com/office/powerpoint/2010/main" val="2799952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E2C624D0-5424-6856-3169-145500AB70B3}"/>
              </a:ext>
            </a:extLst>
          </p:cNvPr>
          <p:cNvSpPr>
            <a:spLocks noGrp="1"/>
          </p:cNvSpPr>
          <p:nvPr>
            <p:ph type="body" sz="quarter" idx="10"/>
          </p:nvPr>
        </p:nvSpPr>
        <p:spPr>
          <a:xfrm>
            <a:off x="874713" y="1484314"/>
            <a:ext cx="10580686" cy="4344985"/>
          </a:xfrm>
        </p:spPr>
        <p:txBody>
          <a:bodyPr/>
          <a:lstStyle/>
          <a:p>
            <a:endParaRPr lang="de-DE" sz="1800" b="1" dirty="0"/>
          </a:p>
          <a:p>
            <a:endParaRPr lang="de-DE" dirty="0"/>
          </a:p>
        </p:txBody>
      </p:sp>
      <p:sp>
        <p:nvSpPr>
          <p:cNvPr id="2" name="Titel 1">
            <a:extLst>
              <a:ext uri="{FF2B5EF4-FFF2-40B4-BE49-F238E27FC236}">
                <a16:creationId xmlns:a16="http://schemas.microsoft.com/office/drawing/2014/main" id="{FDEE96CD-802C-448D-A944-824E219595CB}"/>
              </a:ext>
            </a:extLst>
          </p:cNvPr>
          <p:cNvSpPr>
            <a:spLocks noGrp="1"/>
          </p:cNvSpPr>
          <p:nvPr>
            <p:ph type="title"/>
          </p:nvPr>
        </p:nvSpPr>
        <p:spPr/>
        <p:txBody>
          <a:bodyPr/>
          <a:lstStyle/>
          <a:p>
            <a:r>
              <a:rPr lang="de-DE" dirty="0"/>
              <a:t>OG Study</a:t>
            </a:r>
          </a:p>
        </p:txBody>
      </p:sp>
      <p:sp>
        <p:nvSpPr>
          <p:cNvPr id="4" name="Textplatzhalter 3">
            <a:extLst>
              <a:ext uri="{FF2B5EF4-FFF2-40B4-BE49-F238E27FC236}">
                <a16:creationId xmlns:a16="http://schemas.microsoft.com/office/drawing/2014/main" id="{337FA581-7730-64C3-FAB1-EA81295E9F10}"/>
              </a:ext>
            </a:extLst>
          </p:cNvPr>
          <p:cNvSpPr>
            <a:spLocks noGrp="1"/>
          </p:cNvSpPr>
          <p:nvPr>
            <p:ph type="body" sz="quarter" idx="11"/>
          </p:nvPr>
        </p:nvSpPr>
        <p:spPr>
          <a:xfrm>
            <a:off x="874713" y="5172075"/>
            <a:ext cx="9904095" cy="657223"/>
          </a:xfrm>
        </p:spPr>
        <p:txBody>
          <a:bodyPr/>
          <a:lstStyle/>
          <a:p>
            <a:endParaRPr lang="de-DE" dirty="0"/>
          </a:p>
        </p:txBody>
      </p:sp>
      <p:pic>
        <p:nvPicPr>
          <p:cNvPr id="10" name="Grafik 9">
            <a:extLst>
              <a:ext uri="{FF2B5EF4-FFF2-40B4-BE49-F238E27FC236}">
                <a16:creationId xmlns:a16="http://schemas.microsoft.com/office/drawing/2014/main" id="{70D36E62-0887-5365-58B5-9FDC84480998}"/>
              </a:ext>
            </a:extLst>
          </p:cNvPr>
          <p:cNvPicPr>
            <a:picLocks noChangeAspect="1"/>
          </p:cNvPicPr>
          <p:nvPr/>
        </p:nvPicPr>
        <p:blipFill>
          <a:blip r:embed="rId3"/>
          <a:stretch>
            <a:fillRect/>
          </a:stretch>
        </p:blipFill>
        <p:spPr>
          <a:xfrm>
            <a:off x="871537" y="1484314"/>
            <a:ext cx="10448925" cy="3581400"/>
          </a:xfrm>
          <a:prstGeom prst="rect">
            <a:avLst/>
          </a:prstGeom>
          <a:ln>
            <a:solidFill>
              <a:srgbClr val="000000"/>
            </a:solidFill>
          </a:ln>
        </p:spPr>
      </p:pic>
    </p:spTree>
    <p:extLst>
      <p:ext uri="{BB962C8B-B14F-4D97-AF65-F5344CB8AC3E}">
        <p14:creationId xmlns:p14="http://schemas.microsoft.com/office/powerpoint/2010/main" val="2080360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E492AE-1DC9-B086-BEA0-87404DF53984}"/>
              </a:ext>
            </a:extLst>
          </p:cNvPr>
          <p:cNvSpPr>
            <a:spLocks noGrp="1"/>
          </p:cNvSpPr>
          <p:nvPr>
            <p:ph type="title"/>
          </p:nvPr>
        </p:nvSpPr>
        <p:spPr/>
        <p:txBody>
          <a:bodyPr/>
          <a:lstStyle/>
          <a:p>
            <a:r>
              <a:rPr lang="de-DE" dirty="0"/>
              <a:t>OG &amp; Follow-</a:t>
            </a:r>
            <a:r>
              <a:rPr lang="de-DE" dirty="0" err="1"/>
              <a:t>up</a:t>
            </a:r>
            <a:r>
              <a:rPr lang="de-DE" dirty="0"/>
              <a:t> </a:t>
            </a:r>
            <a:r>
              <a:rPr lang="de-DE" dirty="0" err="1"/>
              <a:t>study</a:t>
            </a:r>
            <a:endParaRPr lang="de-DE" dirty="0"/>
          </a:p>
        </p:txBody>
      </p:sp>
      <p:graphicFrame>
        <p:nvGraphicFramePr>
          <p:cNvPr id="6" name="Inhaltsplatzhalter 5">
            <a:extLst>
              <a:ext uri="{FF2B5EF4-FFF2-40B4-BE49-F238E27FC236}">
                <a16:creationId xmlns:a16="http://schemas.microsoft.com/office/drawing/2014/main" id="{703D4781-95FE-B7CF-4AC9-97274F3DD182}"/>
              </a:ext>
            </a:extLst>
          </p:cNvPr>
          <p:cNvGraphicFramePr>
            <a:graphicFrameLocks noGrp="1"/>
          </p:cNvGraphicFramePr>
          <p:nvPr>
            <p:ph sz="quarter" idx="10"/>
            <p:extLst>
              <p:ext uri="{D42A27DB-BD31-4B8C-83A1-F6EECF244321}">
                <p14:modId xmlns:p14="http://schemas.microsoft.com/office/powerpoint/2010/main" val="445562515"/>
              </p:ext>
            </p:extLst>
          </p:nvPr>
        </p:nvGraphicFramePr>
        <p:xfrm>
          <a:off x="736601" y="2119071"/>
          <a:ext cx="4781884" cy="1731032"/>
        </p:xfrm>
        <a:graphic>
          <a:graphicData uri="http://schemas.openxmlformats.org/drawingml/2006/table">
            <a:tbl>
              <a:tblPr firstRow="1" bandRow="1">
                <a:tableStyleId>{5C22544A-7EE6-4342-B048-85BDC9FD1C3A}</a:tableStyleId>
              </a:tblPr>
              <a:tblGrid>
                <a:gridCol w="2390942">
                  <a:extLst>
                    <a:ext uri="{9D8B030D-6E8A-4147-A177-3AD203B41FA5}">
                      <a16:colId xmlns:a16="http://schemas.microsoft.com/office/drawing/2014/main" val="3097585928"/>
                    </a:ext>
                  </a:extLst>
                </a:gridCol>
                <a:gridCol w="2390942">
                  <a:extLst>
                    <a:ext uri="{9D8B030D-6E8A-4147-A177-3AD203B41FA5}">
                      <a16:colId xmlns:a16="http://schemas.microsoft.com/office/drawing/2014/main" val="74772535"/>
                    </a:ext>
                  </a:extLst>
                </a:gridCol>
              </a:tblGrid>
              <a:tr h="432758">
                <a:tc>
                  <a:txBody>
                    <a:bodyPr/>
                    <a:lstStyle/>
                    <a:p>
                      <a:pPr algn="ctr"/>
                      <a:r>
                        <a:rPr lang="de-DE" dirty="0"/>
                        <a:t>Professionals </a:t>
                      </a:r>
                    </a:p>
                  </a:txBody>
                  <a:tcPr anchor="ctr"/>
                </a:tc>
                <a:tc>
                  <a:txBody>
                    <a:bodyPr/>
                    <a:lstStyle/>
                    <a:p>
                      <a:pPr algn="ctr"/>
                      <a:r>
                        <a:rPr lang="de-DE" dirty="0"/>
                        <a:t>Non-</a:t>
                      </a:r>
                      <a:r>
                        <a:rPr lang="de-DE" dirty="0" err="1"/>
                        <a:t>musicians</a:t>
                      </a:r>
                      <a:r>
                        <a:rPr lang="de-DE" dirty="0"/>
                        <a:t> </a:t>
                      </a:r>
                    </a:p>
                  </a:txBody>
                  <a:tcPr anchor="ctr"/>
                </a:tc>
                <a:extLst>
                  <a:ext uri="{0D108BD9-81ED-4DB2-BD59-A6C34878D82A}">
                    <a16:rowId xmlns:a16="http://schemas.microsoft.com/office/drawing/2014/main" val="2417598443"/>
                  </a:ext>
                </a:extLst>
              </a:tr>
              <a:tr h="432758">
                <a:tc>
                  <a:txBody>
                    <a:bodyPr/>
                    <a:lstStyle/>
                    <a:p>
                      <a:endParaRPr lang="de-DE"/>
                    </a:p>
                  </a:txBody>
                  <a:tcPr/>
                </a:tc>
                <a:tc>
                  <a:txBody>
                    <a:bodyPr/>
                    <a:lstStyle/>
                    <a:p>
                      <a:endParaRPr lang="de-DE" dirty="0"/>
                    </a:p>
                  </a:txBody>
                  <a:tcPr/>
                </a:tc>
                <a:extLst>
                  <a:ext uri="{0D108BD9-81ED-4DB2-BD59-A6C34878D82A}">
                    <a16:rowId xmlns:a16="http://schemas.microsoft.com/office/drawing/2014/main" val="994123787"/>
                  </a:ext>
                </a:extLst>
              </a:tr>
              <a:tr h="432758">
                <a:tc>
                  <a:txBody>
                    <a:bodyPr/>
                    <a:lstStyle/>
                    <a:p>
                      <a:pPr algn="ctr"/>
                      <a:r>
                        <a:rPr lang="de-DE" dirty="0"/>
                        <a:t>N = 39</a:t>
                      </a:r>
                    </a:p>
                  </a:txBody>
                  <a:tcPr/>
                </a:tc>
                <a:tc>
                  <a:txBody>
                    <a:bodyPr/>
                    <a:lstStyle/>
                    <a:p>
                      <a:pPr algn="ctr"/>
                      <a:r>
                        <a:rPr lang="de-DE" dirty="0"/>
                        <a:t>N = 38</a:t>
                      </a:r>
                    </a:p>
                  </a:txBody>
                  <a:tcPr/>
                </a:tc>
                <a:extLst>
                  <a:ext uri="{0D108BD9-81ED-4DB2-BD59-A6C34878D82A}">
                    <a16:rowId xmlns:a16="http://schemas.microsoft.com/office/drawing/2014/main" val="2016425447"/>
                  </a:ext>
                </a:extLst>
              </a:tr>
              <a:tr h="432758">
                <a:tc gridSpan="2">
                  <a:txBody>
                    <a:bodyPr/>
                    <a:lstStyle/>
                    <a:p>
                      <a:pPr algn="ctr"/>
                      <a:r>
                        <a:rPr lang="de-DE" dirty="0"/>
                        <a:t>Behavioral &amp; EEG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graphicFrame>
        <p:nvGraphicFramePr>
          <p:cNvPr id="8" name="Inhaltsplatzhalter 5">
            <a:extLst>
              <a:ext uri="{FF2B5EF4-FFF2-40B4-BE49-F238E27FC236}">
                <a16:creationId xmlns:a16="http://schemas.microsoft.com/office/drawing/2014/main" id="{21E259AD-C61C-9CE4-42B9-993BF8698695}"/>
              </a:ext>
            </a:extLst>
          </p:cNvPr>
          <p:cNvGraphicFramePr>
            <a:graphicFrameLocks/>
          </p:cNvGraphicFramePr>
          <p:nvPr>
            <p:extLst>
              <p:ext uri="{D42A27DB-BD31-4B8C-83A1-F6EECF244321}">
                <p14:modId xmlns:p14="http://schemas.microsoft.com/office/powerpoint/2010/main" val="1535245769"/>
              </p:ext>
            </p:extLst>
          </p:nvPr>
        </p:nvGraphicFramePr>
        <p:xfrm>
          <a:off x="5815264" y="2119071"/>
          <a:ext cx="4781884" cy="1731032"/>
        </p:xfrm>
        <a:graphic>
          <a:graphicData uri="http://schemas.openxmlformats.org/drawingml/2006/table">
            <a:tbl>
              <a:tblPr firstRow="1" bandRow="1">
                <a:tableStyleId>{5C22544A-7EE6-4342-B048-85BDC9FD1C3A}</a:tableStyleId>
              </a:tblPr>
              <a:tblGrid>
                <a:gridCol w="2390942">
                  <a:extLst>
                    <a:ext uri="{9D8B030D-6E8A-4147-A177-3AD203B41FA5}">
                      <a16:colId xmlns:a16="http://schemas.microsoft.com/office/drawing/2014/main" val="3097585928"/>
                    </a:ext>
                  </a:extLst>
                </a:gridCol>
                <a:gridCol w="2390942">
                  <a:extLst>
                    <a:ext uri="{9D8B030D-6E8A-4147-A177-3AD203B41FA5}">
                      <a16:colId xmlns:a16="http://schemas.microsoft.com/office/drawing/2014/main" val="74772535"/>
                    </a:ext>
                  </a:extLst>
                </a:gridCol>
              </a:tblGrid>
              <a:tr h="432758">
                <a:tc gridSpan="2">
                  <a:txBody>
                    <a:bodyPr/>
                    <a:lstStyle/>
                    <a:p>
                      <a:pPr algn="ctr"/>
                      <a:r>
                        <a:rPr lang="de-DE" dirty="0"/>
                        <a:t>Amateurs</a:t>
                      </a:r>
                    </a:p>
                  </a:txBody>
                  <a:tcPr anchor="ctr"/>
                </a:tc>
                <a:tc hMerge="1">
                  <a:txBody>
                    <a:bodyPr/>
                    <a:lstStyle/>
                    <a:p>
                      <a:pPr algn="ctr"/>
                      <a:endParaRPr lang="de-DE" dirty="0"/>
                    </a:p>
                  </a:txBody>
                  <a:tcPr/>
                </a:tc>
                <a:extLst>
                  <a:ext uri="{0D108BD9-81ED-4DB2-BD59-A6C34878D82A}">
                    <a16:rowId xmlns:a16="http://schemas.microsoft.com/office/drawing/2014/main" val="2417598443"/>
                  </a:ext>
                </a:extLst>
              </a:tr>
              <a:tr h="432758">
                <a:tc>
                  <a:txBody>
                    <a:bodyPr/>
                    <a:lstStyle/>
                    <a:p>
                      <a:pPr algn="ctr"/>
                      <a:r>
                        <a:rPr lang="de-DE" b="1" i="0" dirty="0"/>
                        <a:t>Singers</a:t>
                      </a:r>
                    </a:p>
                  </a:txBody>
                  <a:tcPr anchor="ctr"/>
                </a:tc>
                <a:tc>
                  <a:txBody>
                    <a:bodyPr/>
                    <a:lstStyle/>
                    <a:p>
                      <a:pPr algn="ctr"/>
                      <a:r>
                        <a:rPr lang="de-DE" b="1" i="0" dirty="0" err="1"/>
                        <a:t>Instrumentalists</a:t>
                      </a:r>
                      <a:endParaRPr lang="de-DE" b="1" i="0" dirty="0"/>
                    </a:p>
                  </a:txBody>
                  <a:tcPr anchor="ctr"/>
                </a:tc>
                <a:extLst>
                  <a:ext uri="{0D108BD9-81ED-4DB2-BD59-A6C34878D82A}">
                    <a16:rowId xmlns:a16="http://schemas.microsoft.com/office/drawing/2014/main" val="994123787"/>
                  </a:ext>
                </a:extLst>
              </a:tr>
              <a:tr h="432758">
                <a:tc>
                  <a:txBody>
                    <a:bodyPr/>
                    <a:lstStyle/>
                    <a:p>
                      <a:pPr algn="ctr"/>
                      <a:r>
                        <a:rPr lang="de-DE" dirty="0"/>
                        <a:t>N = 45</a:t>
                      </a:r>
                    </a:p>
                  </a:txBody>
                  <a:tcPr/>
                </a:tc>
                <a:tc>
                  <a:txBody>
                    <a:bodyPr/>
                    <a:lstStyle/>
                    <a:p>
                      <a:pPr algn="ctr"/>
                      <a:r>
                        <a:rPr lang="de-DE" dirty="0"/>
                        <a:t> N = 44</a:t>
                      </a:r>
                    </a:p>
                  </a:txBody>
                  <a:tcPr/>
                </a:tc>
                <a:extLst>
                  <a:ext uri="{0D108BD9-81ED-4DB2-BD59-A6C34878D82A}">
                    <a16:rowId xmlns:a16="http://schemas.microsoft.com/office/drawing/2014/main" val="2016425447"/>
                  </a:ext>
                </a:extLst>
              </a:tr>
              <a:tr h="432758">
                <a:tc gridSpan="2">
                  <a:txBody>
                    <a:bodyPr/>
                    <a:lstStyle/>
                    <a:p>
                      <a:pPr algn="ctr"/>
                      <a:r>
                        <a:rPr lang="de-DE" dirty="0" err="1"/>
                        <a:t>Only</a:t>
                      </a:r>
                      <a:r>
                        <a:rPr lang="de-DE" dirty="0"/>
                        <a:t> behavioral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spTree>
    <p:extLst>
      <p:ext uri="{BB962C8B-B14F-4D97-AF65-F5344CB8AC3E}">
        <p14:creationId xmlns:p14="http://schemas.microsoft.com/office/powerpoint/2010/main" val="259636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5EACF3-C7CA-FAC9-78C7-2198E113D7E0}"/>
              </a:ext>
            </a:extLst>
          </p:cNvPr>
          <p:cNvSpPr>
            <a:spLocks noGrp="1"/>
          </p:cNvSpPr>
          <p:nvPr>
            <p:ph type="title"/>
          </p:nvPr>
        </p:nvSpPr>
        <p:spPr/>
        <p:txBody>
          <a:bodyPr/>
          <a:lstStyle/>
          <a:p>
            <a:r>
              <a:rPr lang="de-DE" dirty="0" err="1"/>
              <a:t>Vocal</a:t>
            </a:r>
            <a:r>
              <a:rPr lang="de-DE" dirty="0"/>
              <a:t> Emotion Classification - Stimuli</a:t>
            </a:r>
          </a:p>
        </p:txBody>
      </p:sp>
      <p:sp>
        <p:nvSpPr>
          <p:cNvPr id="3" name="Inhaltsplatzhalter 2">
            <a:extLst>
              <a:ext uri="{FF2B5EF4-FFF2-40B4-BE49-F238E27FC236}">
                <a16:creationId xmlns:a16="http://schemas.microsoft.com/office/drawing/2014/main" id="{9899ADFD-01D8-5707-66DD-841E14831D39}"/>
              </a:ext>
            </a:extLst>
          </p:cNvPr>
          <p:cNvSpPr>
            <a:spLocks noGrp="1"/>
          </p:cNvSpPr>
          <p:nvPr>
            <p:ph sz="quarter" idx="10"/>
          </p:nvPr>
        </p:nvSpPr>
        <p:spPr>
          <a:xfrm>
            <a:off x="8843963" y="5342021"/>
            <a:ext cx="2611436" cy="487279"/>
          </a:xfrm>
        </p:spPr>
        <p:txBody>
          <a:bodyPr/>
          <a:lstStyle/>
          <a:p>
            <a:r>
              <a:rPr lang="de-DE" dirty="0"/>
              <a:t>Nussbaum, Schirmer &amp; Schweinberger, 2023</a:t>
            </a:r>
          </a:p>
        </p:txBody>
      </p:sp>
      <p:pic>
        <p:nvPicPr>
          <p:cNvPr id="5" name="Grafik 4">
            <a:extLst>
              <a:ext uri="{FF2B5EF4-FFF2-40B4-BE49-F238E27FC236}">
                <a16:creationId xmlns:a16="http://schemas.microsoft.com/office/drawing/2014/main" id="{445B4C69-A287-8CB4-2E53-4C1D264231B0}"/>
              </a:ext>
            </a:extLst>
          </p:cNvPr>
          <p:cNvPicPr>
            <a:picLocks noChangeAspect="1"/>
          </p:cNvPicPr>
          <p:nvPr/>
        </p:nvPicPr>
        <p:blipFill>
          <a:blip r:embed="rId2"/>
          <a:stretch>
            <a:fillRect/>
          </a:stretch>
        </p:blipFill>
        <p:spPr>
          <a:xfrm>
            <a:off x="874712" y="1423193"/>
            <a:ext cx="7791450" cy="4467225"/>
          </a:xfrm>
          <a:prstGeom prst="rect">
            <a:avLst/>
          </a:prstGeom>
          <a:ln>
            <a:solidFill>
              <a:srgbClr val="000000"/>
            </a:solidFill>
          </a:ln>
        </p:spPr>
      </p:pic>
    </p:spTree>
    <p:extLst>
      <p:ext uri="{BB962C8B-B14F-4D97-AF65-F5344CB8AC3E}">
        <p14:creationId xmlns:p14="http://schemas.microsoft.com/office/powerpoint/2010/main" val="3218058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A6586B-EAE4-614E-FE31-45B8AE71C0E0}"/>
              </a:ext>
            </a:extLst>
          </p:cNvPr>
          <p:cNvSpPr>
            <a:spLocks noGrp="1"/>
          </p:cNvSpPr>
          <p:nvPr>
            <p:ph type="title"/>
          </p:nvPr>
        </p:nvSpPr>
        <p:spPr/>
        <p:txBody>
          <a:bodyPr/>
          <a:lstStyle/>
          <a:p>
            <a:r>
              <a:rPr lang="de-DE" dirty="0" err="1"/>
              <a:t>Vocal</a:t>
            </a:r>
            <a:r>
              <a:rPr lang="de-DE" dirty="0"/>
              <a:t> Emotion Classification - Stimuli</a:t>
            </a:r>
          </a:p>
        </p:txBody>
      </p:sp>
      <p:sp>
        <p:nvSpPr>
          <p:cNvPr id="3" name="Inhaltsplatzhalter 2">
            <a:extLst>
              <a:ext uri="{FF2B5EF4-FFF2-40B4-BE49-F238E27FC236}">
                <a16:creationId xmlns:a16="http://schemas.microsoft.com/office/drawing/2014/main" id="{BB1E4729-37AC-42AF-E1E8-82217A13B1F9}"/>
              </a:ext>
            </a:extLst>
          </p:cNvPr>
          <p:cNvSpPr>
            <a:spLocks noGrp="1"/>
          </p:cNvSpPr>
          <p:nvPr>
            <p:ph sz="quarter" idx="10"/>
          </p:nvPr>
        </p:nvSpPr>
        <p:spPr>
          <a:xfrm rot="10800000" flipV="1">
            <a:off x="7449803" y="5716256"/>
            <a:ext cx="3635291" cy="454238"/>
          </a:xfrm>
        </p:spPr>
        <p:txBody>
          <a:bodyPr/>
          <a:lstStyle/>
          <a:p>
            <a:r>
              <a:rPr lang="de-DE" dirty="0"/>
              <a:t>Nussbaum, Schirmer &amp; Schweinberger, 2023</a:t>
            </a:r>
          </a:p>
        </p:txBody>
      </p:sp>
      <p:pic>
        <p:nvPicPr>
          <p:cNvPr id="5" name="Grafik 4">
            <a:extLst>
              <a:ext uri="{FF2B5EF4-FFF2-40B4-BE49-F238E27FC236}">
                <a16:creationId xmlns:a16="http://schemas.microsoft.com/office/drawing/2014/main" id="{69A3F624-6FF7-2102-C302-5A9E7E416B9F}"/>
              </a:ext>
            </a:extLst>
          </p:cNvPr>
          <p:cNvPicPr>
            <a:picLocks noChangeAspect="1"/>
          </p:cNvPicPr>
          <p:nvPr/>
        </p:nvPicPr>
        <p:blipFill>
          <a:blip r:embed="rId2"/>
          <a:stretch>
            <a:fillRect/>
          </a:stretch>
        </p:blipFill>
        <p:spPr>
          <a:xfrm>
            <a:off x="874711" y="1484313"/>
            <a:ext cx="10086975" cy="4191000"/>
          </a:xfrm>
          <a:prstGeom prst="rect">
            <a:avLst/>
          </a:prstGeom>
          <a:ln>
            <a:solidFill>
              <a:srgbClr val="000000"/>
            </a:solidFill>
          </a:ln>
        </p:spPr>
      </p:pic>
    </p:spTree>
    <p:extLst>
      <p:ext uri="{BB962C8B-B14F-4D97-AF65-F5344CB8AC3E}">
        <p14:creationId xmlns:p14="http://schemas.microsoft.com/office/powerpoint/2010/main" val="589650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C2D69B-282B-7F0F-9C48-912447180048}"/>
              </a:ext>
            </a:extLst>
          </p:cNvPr>
          <p:cNvSpPr>
            <a:spLocks noGrp="1"/>
          </p:cNvSpPr>
          <p:nvPr>
            <p:ph type="title"/>
          </p:nvPr>
        </p:nvSpPr>
        <p:spPr/>
        <p:txBody>
          <a:bodyPr/>
          <a:lstStyle/>
          <a:p>
            <a:r>
              <a:rPr lang="de-DE" dirty="0"/>
              <a:t>Musical Skills</a:t>
            </a:r>
          </a:p>
        </p:txBody>
      </p:sp>
      <p:sp>
        <p:nvSpPr>
          <p:cNvPr id="3" name="Inhaltsplatzhalter 2">
            <a:extLst>
              <a:ext uri="{FF2B5EF4-FFF2-40B4-BE49-F238E27FC236}">
                <a16:creationId xmlns:a16="http://schemas.microsoft.com/office/drawing/2014/main" id="{65C4F92D-43D2-2ED8-4565-6A456E212E14}"/>
              </a:ext>
            </a:extLst>
          </p:cNvPr>
          <p:cNvSpPr>
            <a:spLocks noGrp="1"/>
          </p:cNvSpPr>
          <p:nvPr>
            <p:ph type="body" sz="quarter" idx="10"/>
          </p:nvPr>
        </p:nvSpPr>
        <p:spPr/>
        <p:txBody>
          <a:bodyPr/>
          <a:lstStyle/>
          <a:p>
            <a:r>
              <a:rPr lang="de-DE" sz="2000" b="1" dirty="0"/>
              <a:t>Profile </a:t>
            </a:r>
            <a:r>
              <a:rPr lang="de-DE" sz="2000" b="1" dirty="0" err="1"/>
              <a:t>of</a:t>
            </a:r>
            <a:r>
              <a:rPr lang="de-DE" sz="2000" b="1" dirty="0"/>
              <a:t> Music </a:t>
            </a:r>
            <a:r>
              <a:rPr lang="de-DE" sz="2000" b="1" dirty="0" err="1"/>
              <a:t>Perception</a:t>
            </a:r>
            <a:r>
              <a:rPr lang="de-DE" sz="2000" b="1" dirty="0"/>
              <a:t> Skills (PROMS)		</a:t>
            </a:r>
          </a:p>
          <a:p>
            <a:endParaRPr lang="de-DE" sz="2000" b="1" dirty="0"/>
          </a:p>
          <a:p>
            <a:r>
              <a:rPr lang="de-DE" sz="2000" dirty="0"/>
              <a:t>Subtests</a:t>
            </a:r>
          </a:p>
          <a:p>
            <a:pPr marL="285750" indent="-285750">
              <a:buFont typeface="Arial" panose="020B0604020202020204" pitchFamily="34" charset="0"/>
              <a:buChar char="•"/>
            </a:pPr>
            <a:r>
              <a:rPr lang="de-DE" sz="2000" dirty="0"/>
              <a:t>Melody</a:t>
            </a:r>
          </a:p>
          <a:p>
            <a:pPr marL="285750" indent="-285750">
              <a:buFont typeface="Arial" panose="020B0604020202020204" pitchFamily="34" charset="0"/>
              <a:buChar char="•"/>
            </a:pPr>
            <a:r>
              <a:rPr lang="de-DE" sz="2000" dirty="0"/>
              <a:t>Pitch</a:t>
            </a:r>
          </a:p>
          <a:p>
            <a:pPr marL="285750" indent="-285750">
              <a:buFont typeface="Arial" panose="020B0604020202020204" pitchFamily="34" charset="0"/>
              <a:buChar char="•"/>
            </a:pPr>
            <a:r>
              <a:rPr lang="de-DE" sz="2000" dirty="0"/>
              <a:t>Rhythm</a:t>
            </a:r>
          </a:p>
          <a:p>
            <a:pPr marL="285750" indent="-285750">
              <a:buFont typeface="Arial" panose="020B0604020202020204" pitchFamily="34" charset="0"/>
              <a:buChar char="•"/>
            </a:pPr>
            <a:r>
              <a:rPr lang="de-DE" sz="2000" dirty="0"/>
              <a:t>Timbre</a:t>
            </a:r>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r>
              <a:rPr lang="en-US" sz="1400" dirty="0">
                <a:cs typeface="Roboto Condensed" panose="02000000000000000000" pitchFamily="2" charset="0"/>
              </a:rPr>
              <a:t>Law  &amp; Zentner, 2012</a:t>
            </a:r>
            <a:endParaRPr lang="de-DE" sz="1400" dirty="0"/>
          </a:p>
        </p:txBody>
      </p:sp>
      <p:sp>
        <p:nvSpPr>
          <p:cNvPr id="5" name="Textplatzhalter 4">
            <a:extLst>
              <a:ext uri="{FF2B5EF4-FFF2-40B4-BE49-F238E27FC236}">
                <a16:creationId xmlns:a16="http://schemas.microsoft.com/office/drawing/2014/main" id="{058833A5-2350-962C-73B3-2D0A4378B05A}"/>
              </a:ext>
            </a:extLst>
          </p:cNvPr>
          <p:cNvSpPr>
            <a:spLocks noGrp="1"/>
          </p:cNvSpPr>
          <p:nvPr>
            <p:ph type="body" sz="quarter" idx="11"/>
          </p:nvPr>
        </p:nvSpPr>
        <p:spPr/>
        <p:txBody>
          <a:bodyPr/>
          <a:lstStyle/>
          <a:p>
            <a:r>
              <a:rPr lang="de-DE" sz="2000" b="1" dirty="0"/>
              <a:t>Goldsmiths Musical </a:t>
            </a:r>
            <a:r>
              <a:rPr lang="de-DE" sz="2000" b="1" dirty="0" err="1"/>
              <a:t>Sophistication</a:t>
            </a:r>
            <a:r>
              <a:rPr lang="de-DE" sz="2000" b="1" dirty="0"/>
              <a:t> Index </a:t>
            </a:r>
          </a:p>
          <a:p>
            <a:r>
              <a:rPr lang="de-DE" sz="2000" b="1" dirty="0"/>
              <a:t>(Gold-MSI)</a:t>
            </a:r>
          </a:p>
          <a:p>
            <a:endParaRPr lang="de-DE" sz="2000" dirty="0"/>
          </a:p>
          <a:p>
            <a:r>
              <a:rPr lang="de-DE" sz="2000" dirty="0"/>
              <a:t>Self-</a:t>
            </a:r>
            <a:r>
              <a:rPr lang="de-DE" sz="2000" dirty="0" err="1"/>
              <a:t>reported</a:t>
            </a:r>
            <a:r>
              <a:rPr lang="de-DE" sz="2000" dirty="0"/>
              <a:t> </a:t>
            </a:r>
            <a:r>
              <a:rPr lang="de-DE" sz="2000" dirty="0" err="1"/>
              <a:t>musical</a:t>
            </a:r>
            <a:r>
              <a:rPr lang="de-DE" sz="2000" dirty="0"/>
              <a:t> </a:t>
            </a:r>
            <a:r>
              <a:rPr lang="de-DE" sz="2000" dirty="0" err="1"/>
              <a:t>skills</a:t>
            </a:r>
            <a:endParaRPr lang="de-DE" sz="2000" dirty="0"/>
          </a:p>
          <a:p>
            <a:pPr marL="342900" indent="-342900">
              <a:buFont typeface="Arial" panose="020B0604020202020204" pitchFamily="34" charset="0"/>
              <a:buChar char="•"/>
            </a:pPr>
            <a:r>
              <a:rPr lang="de-DE" sz="2000" dirty="0" err="1"/>
              <a:t>Active</a:t>
            </a:r>
            <a:r>
              <a:rPr lang="de-DE" sz="2000" dirty="0"/>
              <a:t> Engagement </a:t>
            </a:r>
          </a:p>
          <a:p>
            <a:pPr marL="342900" indent="-342900">
              <a:buFont typeface="Arial" panose="020B0604020202020204" pitchFamily="34" charset="0"/>
              <a:buChar char="•"/>
            </a:pPr>
            <a:r>
              <a:rPr lang="de-DE" sz="2000" dirty="0"/>
              <a:t>Formal </a:t>
            </a:r>
            <a:r>
              <a:rPr lang="de-DE" sz="2000" dirty="0" err="1"/>
              <a:t>education</a:t>
            </a:r>
            <a:endParaRPr lang="de-DE" sz="2000" dirty="0"/>
          </a:p>
          <a:p>
            <a:pPr marL="342900" indent="-342900">
              <a:buFont typeface="Arial" panose="020B0604020202020204" pitchFamily="34" charset="0"/>
              <a:buChar char="•"/>
            </a:pPr>
            <a:r>
              <a:rPr lang="de-DE" sz="2000" dirty="0"/>
              <a:t>Emotion</a:t>
            </a:r>
          </a:p>
          <a:p>
            <a:pPr marL="342900" indent="-342900">
              <a:buFont typeface="Arial" panose="020B0604020202020204" pitchFamily="34" charset="0"/>
              <a:buChar char="•"/>
            </a:pPr>
            <a:r>
              <a:rPr lang="de-DE" sz="2000" dirty="0" err="1"/>
              <a:t>Singing</a:t>
            </a:r>
            <a:endParaRPr lang="de-DE" sz="2000" dirty="0"/>
          </a:p>
          <a:p>
            <a:pPr marL="342900" indent="-342900">
              <a:buFont typeface="Arial" panose="020B0604020202020204" pitchFamily="34" charset="0"/>
              <a:buChar char="•"/>
            </a:pPr>
            <a:r>
              <a:rPr lang="de-DE" sz="2000" dirty="0" err="1"/>
              <a:t>Perception</a:t>
            </a:r>
            <a:r>
              <a:rPr lang="de-DE" sz="2000" dirty="0"/>
              <a:t> </a:t>
            </a:r>
          </a:p>
          <a:p>
            <a:pPr marL="285750" indent="-285750">
              <a:buFont typeface="Arial" panose="020B0604020202020204" pitchFamily="34" charset="0"/>
              <a:buChar char="•"/>
            </a:pPr>
            <a:endParaRPr lang="de-DE" sz="2000" dirty="0"/>
          </a:p>
          <a:p>
            <a:endParaRPr lang="de-DE" dirty="0"/>
          </a:p>
          <a:p>
            <a:r>
              <a:rPr lang="de-DE" sz="1400" dirty="0" err="1"/>
              <a:t>Müllensiefen</a:t>
            </a:r>
            <a:r>
              <a:rPr lang="de-DE" sz="1400" dirty="0"/>
              <a:t> et al., 2014</a:t>
            </a:r>
          </a:p>
        </p:txBody>
      </p:sp>
    </p:spTree>
    <p:extLst>
      <p:ext uri="{BB962C8B-B14F-4D97-AF65-F5344CB8AC3E}">
        <p14:creationId xmlns:p14="http://schemas.microsoft.com/office/powerpoint/2010/main" val="3475305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E8DBC2-4651-901B-9618-20597D564C85}"/>
              </a:ext>
            </a:extLst>
          </p:cNvPr>
          <p:cNvSpPr>
            <a:spLocks noGrp="1"/>
          </p:cNvSpPr>
          <p:nvPr>
            <p:ph type="title"/>
          </p:nvPr>
        </p:nvSpPr>
        <p:spPr/>
        <p:txBody>
          <a:bodyPr/>
          <a:lstStyle/>
          <a:p>
            <a:r>
              <a:rPr lang="de-DE" dirty="0" err="1"/>
              <a:t>Results</a:t>
            </a:r>
            <a:br>
              <a:rPr lang="de-DE" b="0" dirty="0"/>
            </a:br>
            <a:r>
              <a:rPr lang="de-DE" b="0" dirty="0"/>
              <a:t>Musical Skills</a:t>
            </a:r>
          </a:p>
        </p:txBody>
      </p:sp>
      <p:sp>
        <p:nvSpPr>
          <p:cNvPr id="3" name="Inhaltsplatzhalter 2">
            <a:extLst>
              <a:ext uri="{FF2B5EF4-FFF2-40B4-BE49-F238E27FC236}">
                <a16:creationId xmlns:a16="http://schemas.microsoft.com/office/drawing/2014/main" id="{83AC9DDB-13BD-CAF7-D614-D4F87C51F16A}"/>
              </a:ext>
            </a:extLst>
          </p:cNvPr>
          <p:cNvSpPr>
            <a:spLocks noGrp="1"/>
          </p:cNvSpPr>
          <p:nvPr>
            <p:ph sz="quarter" idx="10"/>
          </p:nvPr>
        </p:nvSpPr>
        <p:spPr>
          <a:xfrm>
            <a:off x="10234863" y="1484313"/>
            <a:ext cx="1220535" cy="4344987"/>
          </a:xfrm>
        </p:spPr>
        <p:txBody>
          <a:bodyPr/>
          <a:lstStyle/>
          <a:p>
            <a:endParaRPr lang="de-DE" dirty="0"/>
          </a:p>
        </p:txBody>
      </p:sp>
      <p:pic>
        <p:nvPicPr>
          <p:cNvPr id="5" name="Grafik 4">
            <a:extLst>
              <a:ext uri="{FF2B5EF4-FFF2-40B4-BE49-F238E27FC236}">
                <a16:creationId xmlns:a16="http://schemas.microsoft.com/office/drawing/2014/main" id="{36FE96C6-5324-BE42-BE42-1CCC0F5C5B3B}"/>
              </a:ext>
            </a:extLst>
          </p:cNvPr>
          <p:cNvPicPr>
            <a:picLocks noChangeAspect="1"/>
          </p:cNvPicPr>
          <p:nvPr/>
        </p:nvPicPr>
        <p:blipFill>
          <a:blip r:embed="rId2"/>
          <a:stretch>
            <a:fillRect/>
          </a:stretch>
        </p:blipFill>
        <p:spPr>
          <a:xfrm>
            <a:off x="752644" y="2253266"/>
            <a:ext cx="8975141" cy="3576033"/>
          </a:xfrm>
          <a:prstGeom prst="rect">
            <a:avLst/>
          </a:prstGeom>
          <a:ln>
            <a:noFill/>
          </a:ln>
        </p:spPr>
      </p:pic>
      <p:pic>
        <p:nvPicPr>
          <p:cNvPr id="7" name="Grafik 6">
            <a:extLst>
              <a:ext uri="{FF2B5EF4-FFF2-40B4-BE49-F238E27FC236}">
                <a16:creationId xmlns:a16="http://schemas.microsoft.com/office/drawing/2014/main" id="{6A23EB44-709D-7112-432A-4746AA53D5AC}"/>
              </a:ext>
            </a:extLst>
          </p:cNvPr>
          <p:cNvPicPr>
            <a:picLocks noChangeAspect="1"/>
          </p:cNvPicPr>
          <p:nvPr/>
        </p:nvPicPr>
        <p:blipFill>
          <a:blip r:embed="rId3"/>
          <a:stretch>
            <a:fillRect/>
          </a:stretch>
        </p:blipFill>
        <p:spPr>
          <a:xfrm>
            <a:off x="874712" y="1290727"/>
            <a:ext cx="8853073" cy="965958"/>
          </a:xfrm>
          <a:prstGeom prst="rect">
            <a:avLst/>
          </a:prstGeom>
        </p:spPr>
      </p:pic>
    </p:spTree>
    <p:extLst>
      <p:ext uri="{BB962C8B-B14F-4D97-AF65-F5344CB8AC3E}">
        <p14:creationId xmlns:p14="http://schemas.microsoft.com/office/powerpoint/2010/main" val="1113206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65CEB1-0A19-05B8-7D22-CC54197F950D}"/>
              </a:ext>
            </a:extLst>
          </p:cNvPr>
          <p:cNvSpPr>
            <a:spLocks noGrp="1"/>
          </p:cNvSpPr>
          <p:nvPr>
            <p:ph type="title"/>
          </p:nvPr>
        </p:nvSpPr>
        <p:spPr/>
        <p:txBody>
          <a:bodyPr/>
          <a:lstStyle/>
          <a:p>
            <a:r>
              <a:rPr lang="de-DE" dirty="0" err="1"/>
              <a:t>Results</a:t>
            </a:r>
            <a:br>
              <a:rPr lang="de-DE" dirty="0"/>
            </a:br>
            <a:r>
              <a:rPr lang="de-DE" b="0" dirty="0"/>
              <a:t>Musical Skills</a:t>
            </a:r>
          </a:p>
        </p:txBody>
      </p:sp>
      <p:sp>
        <p:nvSpPr>
          <p:cNvPr id="7" name="Inhaltsplatzhalter 6">
            <a:extLst>
              <a:ext uri="{FF2B5EF4-FFF2-40B4-BE49-F238E27FC236}">
                <a16:creationId xmlns:a16="http://schemas.microsoft.com/office/drawing/2014/main" id="{1976C937-844C-F17C-5DD6-24E5607248F6}"/>
              </a:ext>
            </a:extLst>
          </p:cNvPr>
          <p:cNvSpPr>
            <a:spLocks noGrp="1"/>
          </p:cNvSpPr>
          <p:nvPr>
            <p:ph sz="quarter" idx="10"/>
          </p:nvPr>
        </p:nvSpPr>
        <p:spPr>
          <a:xfrm>
            <a:off x="10587789" y="1484313"/>
            <a:ext cx="867610" cy="4344987"/>
          </a:xfrm>
        </p:spPr>
        <p:txBody>
          <a:bodyPr/>
          <a:lstStyle/>
          <a:p>
            <a:endParaRPr lang="de-DE" dirty="0"/>
          </a:p>
        </p:txBody>
      </p:sp>
      <p:pic>
        <p:nvPicPr>
          <p:cNvPr id="13" name="Grafik 12">
            <a:extLst>
              <a:ext uri="{FF2B5EF4-FFF2-40B4-BE49-F238E27FC236}">
                <a16:creationId xmlns:a16="http://schemas.microsoft.com/office/drawing/2014/main" id="{13E2F2EF-86D7-B89A-30A5-4495D87ACAAB}"/>
              </a:ext>
            </a:extLst>
          </p:cNvPr>
          <p:cNvPicPr>
            <a:picLocks noChangeAspect="1"/>
          </p:cNvPicPr>
          <p:nvPr/>
        </p:nvPicPr>
        <p:blipFill>
          <a:blip r:embed="rId3"/>
          <a:stretch>
            <a:fillRect/>
          </a:stretch>
        </p:blipFill>
        <p:spPr>
          <a:xfrm>
            <a:off x="888569" y="2162174"/>
            <a:ext cx="9073578" cy="3837157"/>
          </a:xfrm>
          <a:prstGeom prst="rect">
            <a:avLst/>
          </a:prstGeom>
        </p:spPr>
      </p:pic>
      <p:pic>
        <p:nvPicPr>
          <p:cNvPr id="15" name="Grafik 14">
            <a:extLst>
              <a:ext uri="{FF2B5EF4-FFF2-40B4-BE49-F238E27FC236}">
                <a16:creationId xmlns:a16="http://schemas.microsoft.com/office/drawing/2014/main" id="{F2EE9A21-BC0D-7BE9-AA27-821C949225AF}"/>
              </a:ext>
            </a:extLst>
          </p:cNvPr>
          <p:cNvPicPr>
            <a:picLocks noChangeAspect="1"/>
          </p:cNvPicPr>
          <p:nvPr/>
        </p:nvPicPr>
        <p:blipFill>
          <a:blip r:embed="rId4"/>
          <a:stretch>
            <a:fillRect/>
          </a:stretch>
        </p:blipFill>
        <p:spPr>
          <a:xfrm>
            <a:off x="888569" y="1450104"/>
            <a:ext cx="8528147" cy="718209"/>
          </a:xfrm>
          <a:prstGeom prst="rect">
            <a:avLst/>
          </a:prstGeom>
        </p:spPr>
      </p:pic>
    </p:spTree>
    <p:extLst>
      <p:ext uri="{BB962C8B-B14F-4D97-AF65-F5344CB8AC3E}">
        <p14:creationId xmlns:p14="http://schemas.microsoft.com/office/powerpoint/2010/main" val="2938320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58DF7A-137C-76A1-1281-276F0D8EA04A}"/>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a:t>
            </a:r>
          </a:p>
        </p:txBody>
      </p:sp>
      <p:sp>
        <p:nvSpPr>
          <p:cNvPr id="3" name="Inhaltsplatzhalter 2">
            <a:extLst>
              <a:ext uri="{FF2B5EF4-FFF2-40B4-BE49-F238E27FC236}">
                <a16:creationId xmlns:a16="http://schemas.microsoft.com/office/drawing/2014/main" id="{C10FD123-A28B-00AE-E8A1-50369F638AD7}"/>
              </a:ext>
            </a:extLst>
          </p:cNvPr>
          <p:cNvSpPr>
            <a:spLocks noGrp="1"/>
          </p:cNvSpPr>
          <p:nvPr>
            <p:ph sz="quarter" idx="10"/>
          </p:nvPr>
        </p:nvSpPr>
        <p:spPr>
          <a:xfrm>
            <a:off x="10507579" y="1484313"/>
            <a:ext cx="947820" cy="4344987"/>
          </a:xfrm>
        </p:spPr>
        <p:txBody>
          <a:bodyPr/>
          <a:lstStyle/>
          <a:p>
            <a:endParaRPr lang="de-DE" dirty="0"/>
          </a:p>
        </p:txBody>
      </p:sp>
      <p:pic>
        <p:nvPicPr>
          <p:cNvPr id="5" name="Grafik 4">
            <a:extLst>
              <a:ext uri="{FF2B5EF4-FFF2-40B4-BE49-F238E27FC236}">
                <a16:creationId xmlns:a16="http://schemas.microsoft.com/office/drawing/2014/main" id="{A274B9C2-2E3F-AAEA-9EFC-FE3C408D5CA5}"/>
              </a:ext>
            </a:extLst>
          </p:cNvPr>
          <p:cNvPicPr>
            <a:picLocks noChangeAspect="1"/>
          </p:cNvPicPr>
          <p:nvPr/>
        </p:nvPicPr>
        <p:blipFill>
          <a:blip r:embed="rId3"/>
          <a:stretch>
            <a:fillRect/>
          </a:stretch>
        </p:blipFill>
        <p:spPr>
          <a:xfrm>
            <a:off x="3142918" y="1349642"/>
            <a:ext cx="6979652" cy="4715981"/>
          </a:xfrm>
          <a:prstGeom prst="rect">
            <a:avLst/>
          </a:prstGeom>
        </p:spPr>
      </p:pic>
    </p:spTree>
    <p:extLst>
      <p:ext uri="{BB962C8B-B14F-4D97-AF65-F5344CB8AC3E}">
        <p14:creationId xmlns:p14="http://schemas.microsoft.com/office/powerpoint/2010/main" val="1691366934"/>
      </p:ext>
    </p:extLst>
  </p:cSld>
  <p:clrMapOvr>
    <a:masterClrMapping/>
  </p:clrMapOvr>
</p:sld>
</file>

<file path=ppt/theme/theme1.xml><?xml version="1.0" encoding="utf-8"?>
<a:theme xmlns:a="http://schemas.openxmlformats.org/drawingml/2006/main" name="FSU Jena PPT (adapted TU Design)">
  <a:themeElements>
    <a:clrScheme name="TUD_Farben">
      <a:dk1>
        <a:srgbClr val="00305E"/>
      </a:dk1>
      <a:lt1>
        <a:srgbClr val="FFFFFF"/>
      </a:lt1>
      <a:dk2>
        <a:srgbClr val="00305E"/>
      </a:dk2>
      <a:lt2>
        <a:srgbClr val="727879"/>
      </a:lt2>
      <a:accent1>
        <a:srgbClr val="009EE0"/>
      </a:accent1>
      <a:accent2>
        <a:srgbClr val="006AB3"/>
      </a:accent2>
      <a:accent3>
        <a:srgbClr val="6AB023"/>
      </a:accent3>
      <a:accent4>
        <a:srgbClr val="007D40"/>
      </a:accent4>
      <a:accent5>
        <a:srgbClr val="93107E"/>
      </a:accent5>
      <a:accent6>
        <a:srgbClr val="54378A"/>
      </a:accent6>
      <a:hlink>
        <a:srgbClr val="009EE0"/>
      </a:hlink>
      <a:folHlink>
        <a:srgbClr val="006AB3"/>
      </a:folHlink>
    </a:clrScheme>
    <a:fontScheme name="TUD_Open Sans">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U Jena PPT (adapted TU Design)" id="{24D4C165-E2F7-47D8-8B7C-5E784463A95A}" vid="{EA211E4C-DFF9-49F2-882B-30EDB06DB948}"/>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FSU Jena PPT (adapted TU Design)</Template>
  <TotalTime>0</TotalTime>
  <Words>727</Words>
  <Application>Microsoft Office PowerPoint</Application>
  <PresentationFormat>Breitbild</PresentationFormat>
  <Paragraphs>93</Paragraphs>
  <Slides>16</Slides>
  <Notes>10</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16</vt:i4>
      </vt:variant>
    </vt:vector>
  </HeadingPairs>
  <TitlesOfParts>
    <vt:vector size="26" baseType="lpstr">
      <vt:lpstr>Arial</vt:lpstr>
      <vt:lpstr>Open Sans</vt:lpstr>
      <vt:lpstr>Symbol</vt:lpstr>
      <vt:lpstr>Calibri</vt:lpstr>
      <vt:lpstr>Roboto Condensed</vt:lpstr>
      <vt:lpstr>TimesNewRomanPSMT</vt:lpstr>
      <vt:lpstr>Palatino Linotype</vt:lpstr>
      <vt:lpstr>Times New Roman</vt:lpstr>
      <vt:lpstr>Wingdings</vt:lpstr>
      <vt:lpstr>FSU Jena PPT (adapted TU Design)</vt:lpstr>
      <vt:lpstr>PowerPoint-Präsentation</vt:lpstr>
      <vt:lpstr>OG Study</vt:lpstr>
      <vt:lpstr>OG &amp; Follow-up study</vt:lpstr>
      <vt:lpstr>Vocal Emotion Classification - Stimuli</vt:lpstr>
      <vt:lpstr>Vocal Emotion Classification - Stimuli</vt:lpstr>
      <vt:lpstr>Musical Skills</vt:lpstr>
      <vt:lpstr>Results Musical Skills</vt:lpstr>
      <vt:lpstr>Results Musical Skills</vt:lpstr>
      <vt:lpstr>Results Vocal Emotion Classification</vt:lpstr>
      <vt:lpstr>Results Vocal Emotion Classification </vt:lpstr>
      <vt:lpstr>Results Vocal Emotion Classification</vt:lpstr>
      <vt:lpstr>Results  Exploratory  correlations</vt:lpstr>
      <vt:lpstr>Conclusions</vt:lpstr>
      <vt:lpstr>Limitations &amp; future directions</vt:lpstr>
      <vt:lpstr>Thank you for your attention!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Präsentationsvorlagen im CD der TU Dresden</dc:title>
  <dc:creator>Luise Fitzthum</dc:creator>
  <cp:lastModifiedBy>Christine Nussbaum</cp:lastModifiedBy>
  <cp:revision>308</cp:revision>
  <dcterms:created xsi:type="dcterms:W3CDTF">2018-06-15T09:17:35Z</dcterms:created>
  <dcterms:modified xsi:type="dcterms:W3CDTF">2025-04-23T14:31:46Z</dcterms:modified>
</cp:coreProperties>
</file>

<file path=docProps/thumbnail.jpeg>
</file>